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9"/>
  </p:notesMasterIdLst>
  <p:sldIdLst>
    <p:sldId id="290" r:id="rId2"/>
    <p:sldId id="291" r:id="rId3"/>
    <p:sldId id="256" r:id="rId4"/>
    <p:sldId id="257" r:id="rId5"/>
    <p:sldId id="295" r:id="rId6"/>
    <p:sldId id="258" r:id="rId7"/>
    <p:sldId id="259" r:id="rId8"/>
    <p:sldId id="260" r:id="rId9"/>
    <p:sldId id="263" r:id="rId10"/>
    <p:sldId id="264" r:id="rId11"/>
    <p:sldId id="265" r:id="rId12"/>
    <p:sldId id="266" r:id="rId13"/>
    <p:sldId id="267" r:id="rId14"/>
    <p:sldId id="268" r:id="rId15"/>
    <p:sldId id="269" r:id="rId16"/>
    <p:sldId id="270" r:id="rId17"/>
    <p:sldId id="271" r:id="rId18"/>
    <p:sldId id="272" r:id="rId19"/>
    <p:sldId id="273" r:id="rId20"/>
    <p:sldId id="276" r:id="rId21"/>
    <p:sldId id="274" r:id="rId22"/>
    <p:sldId id="275" r:id="rId23"/>
    <p:sldId id="277" r:id="rId24"/>
    <p:sldId id="294" r:id="rId25"/>
    <p:sldId id="278" r:id="rId26"/>
    <p:sldId id="279" r:id="rId27"/>
    <p:sldId id="280" r:id="rId28"/>
    <p:sldId id="281" r:id="rId29"/>
    <p:sldId id="289" r:id="rId30"/>
    <p:sldId id="283" r:id="rId31"/>
    <p:sldId id="284" r:id="rId32"/>
    <p:sldId id="285" r:id="rId33"/>
    <p:sldId id="288" r:id="rId34"/>
    <p:sldId id="287" r:id="rId35"/>
    <p:sldId id="293" r:id="rId36"/>
    <p:sldId id="286" r:id="rId37"/>
    <p:sldId id="292" r:id="rId38"/>
  </p:sldIdLst>
  <p:sldSz cx="14630400" cy="8229600"/>
  <p:notesSz cx="8229600" cy="14630400"/>
  <p:embeddedFontLst>
    <p:embeddedFont>
      <p:font typeface="Kanit Light" panose="020B0604020202020204" charset="-34"/>
      <p:regular r:id="rId40"/>
    </p:embeddedFont>
    <p:embeddedFont>
      <p:font typeface="Martel Sans"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237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searchgate.net/publication/384459218_Adversarial_Image_Attack_Defenses_A_Study_of_effects_of_FGSM_Patch_and_CWAttack" TargetMode="External"/><Relationship Id="rId2" Type="http://schemas.openxmlformats.org/officeDocument/2006/relationships/image" Target="../media/image62.jp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hyperlink" Target="https://blog.techcraft.org/vgg-19-convolutional-neural-network" TargetMode="External"/><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network of colorful circles and lines&#10;&#10;Description automatically generated">
            <a:extLst>
              <a:ext uri="{FF2B5EF4-FFF2-40B4-BE49-F238E27FC236}">
                <a16:creationId xmlns:a16="http://schemas.microsoft.com/office/drawing/2014/main" id="{98126A2A-794E-A07E-2F55-B834775F7B28}"/>
              </a:ext>
            </a:extLst>
          </p:cNvPr>
          <p:cNvPicPr>
            <a:picLocks noChangeAspect="1"/>
          </p:cNvPicPr>
          <p:nvPr/>
        </p:nvPicPr>
        <p:blipFill>
          <a:blip r:embed="rId2">
            <a:alphaModFix amt="76000"/>
          </a:blip>
          <a:stretch>
            <a:fillRect/>
          </a:stretch>
        </p:blipFill>
        <p:spPr>
          <a:xfrm>
            <a:off x="0" y="2001"/>
            <a:ext cx="14630400" cy="8225597"/>
          </a:xfrm>
          <a:prstGeom prst="rect">
            <a:avLst/>
          </a:prstGeom>
        </p:spPr>
      </p:pic>
      <p:pic>
        <p:nvPicPr>
          <p:cNvPr id="1026" name="Picture 2" descr="Praxis Tech School Kolkata: Courses, Fees, Admission 2024, Placements">
            <a:extLst>
              <a:ext uri="{FF2B5EF4-FFF2-40B4-BE49-F238E27FC236}">
                <a16:creationId xmlns:a16="http://schemas.microsoft.com/office/drawing/2014/main" id="{0EF67BB6-56E4-6CC8-44FB-D5926790F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416" y="474985"/>
            <a:ext cx="3185898" cy="10925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B55BF1-915F-1BB4-522E-885852FDBBDC}"/>
              </a:ext>
            </a:extLst>
          </p:cNvPr>
          <p:cNvSpPr txBox="1"/>
          <p:nvPr/>
        </p:nvSpPr>
        <p:spPr>
          <a:xfrm>
            <a:off x="3058885" y="1781270"/>
            <a:ext cx="9459685" cy="2158604"/>
          </a:xfrm>
          <a:prstGeom prst="rect">
            <a:avLst/>
          </a:prstGeom>
          <a:noFill/>
        </p:spPr>
        <p:txBody>
          <a:bodyPr wrap="square" rtlCol="0">
            <a:spAutoFit/>
          </a:bodyPr>
          <a:lstStyle/>
          <a:p>
            <a:pPr marL="0" marR="0" algn="ctr">
              <a:lnSpc>
                <a:spcPct val="115000"/>
              </a:lnSpc>
              <a:spcBef>
                <a:spcPts val="1200"/>
              </a:spcBef>
              <a:spcAft>
                <a:spcPts val="1200"/>
              </a:spcAft>
            </a:pPr>
            <a:r>
              <a:rPr lang="en-US" sz="4000" b="1" kern="0" dirty="0">
                <a:effectLst/>
                <a:latin typeface="Times New Roman" panose="02020603050405020304" pitchFamily="18" charset="0"/>
                <a:ea typeface="Times New Roman" panose="02020603050405020304" pitchFamily="18" charset="0"/>
              </a:rPr>
              <a:t> </a:t>
            </a:r>
            <a:r>
              <a:rPr lang="en-US" sz="4000" b="1" kern="0" dirty="0">
                <a:solidFill>
                  <a:schemeClr val="bg1"/>
                </a:solidFill>
                <a:effectLst/>
                <a:highlight>
                  <a:srgbClr val="000080"/>
                </a:highlight>
                <a:latin typeface="Times New Roman" panose="02020603050405020304" pitchFamily="18" charset="0"/>
                <a:ea typeface="Times New Roman" panose="02020603050405020304" pitchFamily="18" charset="0"/>
              </a:rPr>
              <a:t>Adversarial Image Attack Defenses: A Study of effects of FGSM, Patch and CW Attack</a:t>
            </a:r>
            <a:endParaRPr lang="en-US" sz="4000" b="1" kern="0" dirty="0">
              <a:solidFill>
                <a:schemeClr val="bg1"/>
              </a:solidFill>
              <a:effectLst/>
              <a:highlight>
                <a:srgbClr val="000080"/>
              </a:highlight>
              <a:latin typeface="Arial" panose="020B0604020202020204" pitchFamily="34" charset="0"/>
            </a:endParaRPr>
          </a:p>
        </p:txBody>
      </p:sp>
      <p:sp>
        <p:nvSpPr>
          <p:cNvPr id="15" name="Rectangle 14">
            <a:extLst>
              <a:ext uri="{FF2B5EF4-FFF2-40B4-BE49-F238E27FC236}">
                <a16:creationId xmlns:a16="http://schemas.microsoft.com/office/drawing/2014/main" id="{E90E6F1F-9015-2272-0122-E0AE143FA4A0}"/>
              </a:ext>
            </a:extLst>
          </p:cNvPr>
          <p:cNvSpPr/>
          <p:nvPr/>
        </p:nvSpPr>
        <p:spPr>
          <a:xfrm>
            <a:off x="12954000" y="7881257"/>
            <a:ext cx="1567543" cy="1741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530102"/>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2095" y="444341"/>
            <a:ext cx="4803934" cy="504230"/>
          </a:xfrm>
          <a:prstGeom prst="rect">
            <a:avLst/>
          </a:prstGeom>
          <a:noFill/>
          <a:ln/>
        </p:spPr>
        <p:txBody>
          <a:bodyPr wrap="none" lIns="0" tIns="0" rIns="0" bIns="0" rtlCol="0" anchor="t"/>
          <a:lstStyle/>
          <a:p>
            <a:pPr marL="0" indent="0">
              <a:lnSpc>
                <a:spcPts val="3950"/>
              </a:lnSpc>
              <a:buNone/>
            </a:pPr>
            <a:r>
              <a:rPr lang="en-US" sz="3150" b="1" dirty="0">
                <a:solidFill>
                  <a:srgbClr val="272D45"/>
                </a:solidFill>
                <a:latin typeface="Kanit Light" pitchFamily="34" charset="0"/>
                <a:ea typeface="Kanit Light" pitchFamily="34" charset="-122"/>
                <a:cs typeface="Kanit Light" pitchFamily="34" charset="-120"/>
              </a:rPr>
              <a:t>DenseNet161 Architecture</a:t>
            </a:r>
            <a:endParaRPr lang="en-US" sz="3150" dirty="0"/>
          </a:p>
        </p:txBody>
      </p:sp>
      <p:sp>
        <p:nvSpPr>
          <p:cNvPr id="3" name="Text 1"/>
          <p:cNvSpPr/>
          <p:nvPr/>
        </p:nvSpPr>
        <p:spPr>
          <a:xfrm>
            <a:off x="830223" y="1190506"/>
            <a:ext cx="13228082" cy="258128"/>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Densely Connected</a:t>
            </a:r>
            <a:r>
              <a:rPr lang="en-US" sz="1250" dirty="0">
                <a:solidFill>
                  <a:srgbClr val="2C3249"/>
                </a:solidFill>
                <a:latin typeface="Martel Sans" pitchFamily="34" charset="0"/>
                <a:ea typeface="Martel Sans" pitchFamily="34" charset="-122"/>
                <a:cs typeface="Martel Sans" pitchFamily="34" charset="-120"/>
              </a:rPr>
              <a:t>: Each layer connects to every subsequent layer in a feed-forward manner.</a:t>
            </a:r>
            <a:endParaRPr lang="en-US" sz="1250" dirty="0"/>
          </a:p>
        </p:txBody>
      </p:sp>
      <p:sp>
        <p:nvSpPr>
          <p:cNvPr id="4" name="Text 2"/>
          <p:cNvSpPr/>
          <p:nvPr/>
        </p:nvSpPr>
        <p:spPr>
          <a:xfrm>
            <a:off x="830223" y="1505069"/>
            <a:ext cx="13228082" cy="258128"/>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161 Layers</a:t>
            </a:r>
            <a:r>
              <a:rPr lang="en-US" sz="1250" dirty="0">
                <a:solidFill>
                  <a:srgbClr val="2C3249"/>
                </a:solidFill>
                <a:latin typeface="Martel Sans" pitchFamily="34" charset="0"/>
                <a:ea typeface="Martel Sans" pitchFamily="34" charset="-122"/>
                <a:cs typeface="Martel Sans" pitchFamily="34" charset="-120"/>
              </a:rPr>
              <a:t> with a </a:t>
            </a:r>
            <a:r>
              <a:rPr lang="en-US" sz="1250" b="1" dirty="0">
                <a:solidFill>
                  <a:srgbClr val="2C3249"/>
                </a:solidFill>
                <a:latin typeface="Martel Sans" pitchFamily="34" charset="0"/>
                <a:ea typeface="Martel Sans" pitchFamily="34" charset="-122"/>
                <a:cs typeface="Martel Sans" pitchFamily="34" charset="-120"/>
              </a:rPr>
              <a:t>Growth Rate</a:t>
            </a:r>
            <a:r>
              <a:rPr lang="en-US" sz="1250" dirty="0">
                <a:solidFill>
                  <a:srgbClr val="2C3249"/>
                </a:solidFill>
                <a:latin typeface="Martel Sans" pitchFamily="34" charset="0"/>
                <a:ea typeface="Martel Sans" pitchFamily="34" charset="-122"/>
                <a:cs typeface="Martel Sans" pitchFamily="34" charset="-120"/>
              </a:rPr>
              <a:t> of 48 (each layer adds 48 feature maps).</a:t>
            </a:r>
            <a:endParaRPr lang="en-US" sz="1250" dirty="0"/>
          </a:p>
        </p:txBody>
      </p:sp>
      <p:sp>
        <p:nvSpPr>
          <p:cNvPr id="5" name="Text 3"/>
          <p:cNvSpPr/>
          <p:nvPr/>
        </p:nvSpPr>
        <p:spPr>
          <a:xfrm>
            <a:off x="572095" y="1944648"/>
            <a:ext cx="13486209" cy="258128"/>
          </a:xfrm>
          <a:prstGeom prst="rect">
            <a:avLst/>
          </a:prstGeom>
          <a:noFill/>
          <a:ln/>
        </p:spPr>
        <p:txBody>
          <a:bodyPr wrap="none" lIns="0" tIns="0" rIns="0" bIns="0" rtlCol="0" anchor="t"/>
          <a:lstStyle/>
          <a:p>
            <a:pPr marL="0" indent="0">
              <a:lnSpc>
                <a:spcPts val="2000"/>
              </a:lnSpc>
              <a:buNone/>
            </a:pPr>
            <a:r>
              <a:rPr lang="en-US" sz="1250" b="1" dirty="0">
                <a:solidFill>
                  <a:srgbClr val="2C3249"/>
                </a:solidFill>
                <a:latin typeface="Martel Sans" pitchFamily="34" charset="0"/>
                <a:ea typeface="Martel Sans" pitchFamily="34" charset="-122"/>
                <a:cs typeface="Martel Sans" pitchFamily="34" charset="-120"/>
              </a:rPr>
              <a:t>Key Components</a:t>
            </a:r>
            <a:r>
              <a:rPr lang="en-US" sz="1250" dirty="0">
                <a:solidFill>
                  <a:srgbClr val="2C3249"/>
                </a:solidFill>
                <a:latin typeface="Martel Sans" pitchFamily="34" charset="0"/>
                <a:ea typeface="Martel Sans" pitchFamily="34" charset="-122"/>
                <a:cs typeface="Martel Sans" pitchFamily="34" charset="-120"/>
              </a:rPr>
              <a:t>:</a:t>
            </a:r>
            <a:endParaRPr lang="en-US" sz="1250" dirty="0"/>
          </a:p>
        </p:txBody>
      </p:sp>
      <p:sp>
        <p:nvSpPr>
          <p:cNvPr id="6" name="Text 4"/>
          <p:cNvSpPr/>
          <p:nvPr/>
        </p:nvSpPr>
        <p:spPr>
          <a:xfrm>
            <a:off x="830223" y="2384227"/>
            <a:ext cx="13228082" cy="258128"/>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Dense Blocks</a:t>
            </a:r>
            <a:r>
              <a:rPr lang="en-US" sz="1250" dirty="0">
                <a:solidFill>
                  <a:srgbClr val="2C3249"/>
                </a:solidFill>
                <a:latin typeface="Martel Sans" pitchFamily="34" charset="0"/>
                <a:ea typeface="Martel Sans" pitchFamily="34" charset="-122"/>
                <a:cs typeface="Martel Sans" pitchFamily="34" charset="-120"/>
              </a:rPr>
              <a:t>: Promotes feature reuse and improved gradient flow.</a:t>
            </a:r>
            <a:endParaRPr lang="en-US" sz="1250" dirty="0"/>
          </a:p>
        </p:txBody>
      </p:sp>
      <p:sp>
        <p:nvSpPr>
          <p:cNvPr id="7" name="Text 5"/>
          <p:cNvSpPr/>
          <p:nvPr/>
        </p:nvSpPr>
        <p:spPr>
          <a:xfrm>
            <a:off x="830223" y="2698790"/>
            <a:ext cx="13228082" cy="258128"/>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Transition Layers</a:t>
            </a:r>
            <a:r>
              <a:rPr lang="en-US" sz="1250" dirty="0">
                <a:solidFill>
                  <a:srgbClr val="2C3249"/>
                </a:solidFill>
                <a:latin typeface="Martel Sans" pitchFamily="34" charset="0"/>
                <a:ea typeface="Martel Sans" pitchFamily="34" charset="-122"/>
                <a:cs typeface="Martel Sans" pitchFamily="34" charset="-120"/>
              </a:rPr>
              <a:t>: Downsample feature maps using 1x1 convolutions and 2x2 average pooling.</a:t>
            </a:r>
            <a:endParaRPr lang="en-US" sz="1250" dirty="0"/>
          </a:p>
        </p:txBody>
      </p:sp>
      <p:sp>
        <p:nvSpPr>
          <p:cNvPr id="8" name="Text 6"/>
          <p:cNvSpPr/>
          <p:nvPr/>
        </p:nvSpPr>
        <p:spPr>
          <a:xfrm>
            <a:off x="830223" y="3013353"/>
            <a:ext cx="13228082" cy="258128"/>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Bottleneck Layers</a:t>
            </a:r>
            <a:r>
              <a:rPr lang="en-US" sz="1250" dirty="0">
                <a:solidFill>
                  <a:srgbClr val="2C3249"/>
                </a:solidFill>
                <a:latin typeface="Martel Sans" pitchFamily="34" charset="0"/>
                <a:ea typeface="Martel Sans" pitchFamily="34" charset="-122"/>
                <a:cs typeface="Martel Sans" pitchFamily="34" charset="-120"/>
              </a:rPr>
              <a:t>: Use 1x1 convolutions to reduce dimensionality and computational cost.</a:t>
            </a:r>
            <a:endParaRPr lang="en-US" sz="1250" dirty="0"/>
          </a:p>
        </p:txBody>
      </p:sp>
      <p:sp>
        <p:nvSpPr>
          <p:cNvPr id="9" name="Text 7"/>
          <p:cNvSpPr/>
          <p:nvPr/>
        </p:nvSpPr>
        <p:spPr>
          <a:xfrm>
            <a:off x="572095" y="3452932"/>
            <a:ext cx="13486209" cy="258128"/>
          </a:xfrm>
          <a:prstGeom prst="rect">
            <a:avLst/>
          </a:prstGeom>
          <a:noFill/>
          <a:ln/>
        </p:spPr>
        <p:txBody>
          <a:bodyPr wrap="none" lIns="0" tIns="0" rIns="0" bIns="0" rtlCol="0" anchor="t"/>
          <a:lstStyle/>
          <a:p>
            <a:pPr marL="0" indent="0">
              <a:lnSpc>
                <a:spcPts val="2000"/>
              </a:lnSpc>
              <a:buNone/>
            </a:pPr>
            <a:r>
              <a:rPr lang="en-US" sz="1250" b="1" dirty="0">
                <a:solidFill>
                  <a:srgbClr val="2C3249"/>
                </a:solidFill>
                <a:latin typeface="Martel Sans" pitchFamily="34" charset="0"/>
                <a:ea typeface="Martel Sans" pitchFamily="34" charset="-122"/>
                <a:cs typeface="Martel Sans" pitchFamily="34" charset="-120"/>
              </a:rPr>
              <a:t>Why DenseNet161?</a:t>
            </a:r>
            <a:r>
              <a:rPr lang="en-US" sz="1250" dirty="0">
                <a:solidFill>
                  <a:srgbClr val="2C3249"/>
                </a:solidFill>
                <a:latin typeface="Martel Sans" pitchFamily="34" charset="0"/>
                <a:ea typeface="Martel Sans" pitchFamily="34" charset="-122"/>
                <a:cs typeface="Martel Sans" pitchFamily="34" charset="-120"/>
              </a:rPr>
              <a:t>:</a:t>
            </a:r>
            <a:endParaRPr lang="en-US" sz="1250" dirty="0"/>
          </a:p>
        </p:txBody>
      </p:sp>
      <p:sp>
        <p:nvSpPr>
          <p:cNvPr id="10" name="Text 8"/>
          <p:cNvSpPr/>
          <p:nvPr/>
        </p:nvSpPr>
        <p:spPr>
          <a:xfrm>
            <a:off x="830223" y="3892510"/>
            <a:ext cx="13228082" cy="258128"/>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Efficient parameter usage</a:t>
            </a:r>
            <a:r>
              <a:rPr lang="en-US" sz="1250" dirty="0">
                <a:solidFill>
                  <a:srgbClr val="2C3249"/>
                </a:solidFill>
                <a:latin typeface="Martel Sans" pitchFamily="34" charset="0"/>
                <a:ea typeface="Martel Sans" pitchFamily="34" charset="-122"/>
                <a:cs typeface="Martel Sans" pitchFamily="34" charset="-120"/>
              </a:rPr>
              <a:t> due to dense connections.</a:t>
            </a:r>
            <a:endParaRPr lang="en-US" sz="1250" dirty="0"/>
          </a:p>
        </p:txBody>
      </p:sp>
      <p:sp>
        <p:nvSpPr>
          <p:cNvPr id="11" name="Text 9"/>
          <p:cNvSpPr/>
          <p:nvPr/>
        </p:nvSpPr>
        <p:spPr>
          <a:xfrm>
            <a:off x="830223" y="4207073"/>
            <a:ext cx="13228082" cy="258128"/>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Strong gradient flow</a:t>
            </a:r>
            <a:r>
              <a:rPr lang="en-US" sz="1250" dirty="0">
                <a:solidFill>
                  <a:srgbClr val="2C3249"/>
                </a:solidFill>
                <a:latin typeface="Martel Sans" pitchFamily="34" charset="0"/>
                <a:ea typeface="Martel Sans" pitchFamily="34" charset="-122"/>
                <a:cs typeface="Martel Sans" pitchFamily="34" charset="-120"/>
              </a:rPr>
              <a:t>, minimizing the vanishing gradient problem.</a:t>
            </a:r>
            <a:endParaRPr lang="en-US" sz="1250" dirty="0"/>
          </a:p>
        </p:txBody>
      </p:sp>
      <p:sp>
        <p:nvSpPr>
          <p:cNvPr id="12" name="Text 10"/>
          <p:cNvSpPr/>
          <p:nvPr/>
        </p:nvSpPr>
        <p:spPr>
          <a:xfrm>
            <a:off x="572095" y="4646652"/>
            <a:ext cx="13486209" cy="258128"/>
          </a:xfrm>
          <a:prstGeom prst="rect">
            <a:avLst/>
          </a:prstGeom>
          <a:noFill/>
          <a:ln/>
        </p:spPr>
        <p:txBody>
          <a:bodyPr wrap="none" lIns="0" tIns="0" rIns="0" bIns="0" rtlCol="0" anchor="t"/>
          <a:lstStyle/>
          <a:p>
            <a:pPr marL="0" indent="0">
              <a:lnSpc>
                <a:spcPts val="2000"/>
              </a:lnSpc>
              <a:buNone/>
            </a:pPr>
            <a:r>
              <a:rPr lang="en-US" sz="1250" b="1" dirty="0">
                <a:solidFill>
                  <a:srgbClr val="2C3249"/>
                </a:solidFill>
                <a:latin typeface="Martel Sans" pitchFamily="34" charset="0"/>
                <a:ea typeface="Martel Sans" pitchFamily="34" charset="-122"/>
                <a:cs typeface="Martel Sans" pitchFamily="34" charset="-120"/>
              </a:rPr>
              <a:t>Ideal for deep architectures</a:t>
            </a:r>
            <a:r>
              <a:rPr lang="en-US" sz="1250" dirty="0">
                <a:solidFill>
                  <a:srgbClr val="2C3249"/>
                </a:solidFill>
                <a:latin typeface="Martel Sans" pitchFamily="34" charset="0"/>
                <a:ea typeface="Martel Sans" pitchFamily="34" charset="-122"/>
                <a:cs typeface="Martel Sans" pitchFamily="34" charset="-120"/>
              </a:rPr>
              <a:t> requiring feature reuse.</a:t>
            </a:r>
            <a:endParaRPr lang="en-US" sz="1250" dirty="0"/>
          </a:p>
        </p:txBody>
      </p:sp>
      <p:pic>
        <p:nvPicPr>
          <p:cNvPr id="13" name="Image 0" descr="preencoded.png"/>
          <p:cNvPicPr>
            <a:picLocks noChangeAspect="1"/>
          </p:cNvPicPr>
          <p:nvPr/>
        </p:nvPicPr>
        <p:blipFill>
          <a:blip r:embed="rId3"/>
          <a:stretch>
            <a:fillRect/>
          </a:stretch>
        </p:blipFill>
        <p:spPr>
          <a:xfrm>
            <a:off x="4984432" y="5086231"/>
            <a:ext cx="4661535" cy="2259449"/>
          </a:xfrm>
          <a:prstGeom prst="rect">
            <a:avLst/>
          </a:prstGeom>
        </p:spPr>
      </p:pic>
      <p:sp>
        <p:nvSpPr>
          <p:cNvPr id="14" name="Text 11"/>
          <p:cNvSpPr/>
          <p:nvPr/>
        </p:nvSpPr>
        <p:spPr>
          <a:xfrm>
            <a:off x="572095" y="7527131"/>
            <a:ext cx="13486209" cy="258128"/>
          </a:xfrm>
          <a:prstGeom prst="rect">
            <a:avLst/>
          </a:prstGeom>
          <a:noFill/>
          <a:ln/>
        </p:spPr>
        <p:txBody>
          <a:bodyPr wrap="none" lIns="0" tIns="0" rIns="0" bIns="0" rtlCol="0" anchor="t"/>
          <a:lstStyle/>
          <a:p>
            <a:pPr marL="0" indent="0">
              <a:lnSpc>
                <a:spcPts val="2000"/>
              </a:lnSpc>
              <a:buNone/>
            </a:pPr>
            <a:endParaRPr lang="en-US" sz="1250" dirty="0"/>
          </a:p>
        </p:txBody>
      </p:sp>
      <p:sp>
        <p:nvSpPr>
          <p:cNvPr id="15" name="Rectangle 14">
            <a:extLst>
              <a:ext uri="{FF2B5EF4-FFF2-40B4-BE49-F238E27FC236}">
                <a16:creationId xmlns:a16="http://schemas.microsoft.com/office/drawing/2014/main" id="{C7FED23E-18C6-E571-07A3-D8C7A5ABB32F}"/>
              </a:ext>
            </a:extLst>
          </p:cNvPr>
          <p:cNvSpPr/>
          <p:nvPr/>
        </p:nvSpPr>
        <p:spPr>
          <a:xfrm>
            <a:off x="12881610" y="7785259"/>
            <a:ext cx="1508760" cy="258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1274" y="679966"/>
            <a:ext cx="5021699" cy="599242"/>
          </a:xfrm>
          <a:prstGeom prst="rect">
            <a:avLst/>
          </a:prstGeom>
          <a:noFill/>
          <a:ln/>
        </p:spPr>
        <p:txBody>
          <a:bodyPr wrap="none" lIns="0" tIns="0" rIns="0" bIns="0" rtlCol="0" anchor="t"/>
          <a:lstStyle/>
          <a:p>
            <a:pPr marL="0" indent="0">
              <a:lnSpc>
                <a:spcPts val="4700"/>
              </a:lnSpc>
              <a:buNone/>
            </a:pPr>
            <a:r>
              <a:rPr lang="en-US" sz="3750" b="1" dirty="0">
                <a:solidFill>
                  <a:srgbClr val="272D45"/>
                </a:solidFill>
                <a:latin typeface="Kanit Light" pitchFamily="34" charset="0"/>
                <a:ea typeface="Kanit Light" pitchFamily="34" charset="-122"/>
                <a:cs typeface="Kanit Light" pitchFamily="34" charset="-120"/>
              </a:rPr>
              <a:t>ResNet34 Architecture</a:t>
            </a:r>
            <a:endParaRPr lang="en-US" sz="3750" dirty="0"/>
          </a:p>
        </p:txBody>
      </p:sp>
      <p:sp>
        <p:nvSpPr>
          <p:cNvPr id="3" name="Text 1"/>
          <p:cNvSpPr/>
          <p:nvPr/>
        </p:nvSpPr>
        <p:spPr>
          <a:xfrm>
            <a:off x="978098" y="1566863"/>
            <a:ext cx="12981027" cy="306824"/>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34 Layers Deep</a:t>
            </a:r>
            <a:r>
              <a:rPr lang="en-US" sz="1500" dirty="0">
                <a:solidFill>
                  <a:srgbClr val="2C3249"/>
                </a:solidFill>
                <a:latin typeface="Martel Sans" pitchFamily="34" charset="0"/>
                <a:ea typeface="Martel Sans" pitchFamily="34" charset="-122"/>
                <a:cs typeface="Martel Sans" pitchFamily="34" charset="-120"/>
              </a:rPr>
              <a:t> with </a:t>
            </a:r>
            <a:r>
              <a:rPr lang="en-US" sz="1500" b="1" dirty="0">
                <a:solidFill>
                  <a:srgbClr val="2C3249"/>
                </a:solidFill>
                <a:latin typeface="Martel Sans" pitchFamily="34" charset="0"/>
                <a:ea typeface="Martel Sans" pitchFamily="34" charset="-122"/>
                <a:cs typeface="Martel Sans" pitchFamily="34" charset="-120"/>
              </a:rPr>
              <a:t>Residual Connections</a:t>
            </a:r>
            <a:r>
              <a:rPr lang="en-US" sz="1500" dirty="0">
                <a:solidFill>
                  <a:srgbClr val="2C3249"/>
                </a:solidFill>
                <a:latin typeface="Martel Sans" pitchFamily="34" charset="0"/>
                <a:ea typeface="Martel Sans" pitchFamily="34" charset="-122"/>
                <a:cs typeface="Martel Sans" pitchFamily="34" charset="-120"/>
              </a:rPr>
              <a:t> (skip connections) to prevent vanishing gradient issues and enable deeper networks.</a:t>
            </a:r>
            <a:endParaRPr lang="en-US" sz="1500" dirty="0"/>
          </a:p>
        </p:txBody>
      </p:sp>
      <p:sp>
        <p:nvSpPr>
          <p:cNvPr id="4" name="Text 2"/>
          <p:cNvSpPr/>
          <p:nvPr/>
        </p:nvSpPr>
        <p:spPr>
          <a:xfrm>
            <a:off x="671274" y="2089428"/>
            <a:ext cx="13287851" cy="306824"/>
          </a:xfrm>
          <a:prstGeom prst="rect">
            <a:avLst/>
          </a:prstGeom>
          <a:noFill/>
          <a:ln/>
        </p:spPr>
        <p:txBody>
          <a:bodyPr wrap="none" lIns="0" tIns="0" rIns="0" bIns="0" rtlCol="0" anchor="t"/>
          <a:lstStyle/>
          <a:p>
            <a:pPr marL="0" indent="0">
              <a:lnSpc>
                <a:spcPts val="2400"/>
              </a:lnSpc>
              <a:buNone/>
            </a:pPr>
            <a:r>
              <a:rPr lang="en-US" sz="1500" b="1" dirty="0">
                <a:solidFill>
                  <a:srgbClr val="2C3249"/>
                </a:solidFill>
                <a:latin typeface="Martel Sans" pitchFamily="34" charset="0"/>
                <a:ea typeface="Martel Sans" pitchFamily="34" charset="-122"/>
                <a:cs typeface="Martel Sans" pitchFamily="34" charset="-120"/>
              </a:rPr>
              <a:t>Key Components</a:t>
            </a:r>
            <a:r>
              <a:rPr lang="en-US" sz="1500" dirty="0">
                <a:solidFill>
                  <a:srgbClr val="2C3249"/>
                </a:solidFill>
                <a:latin typeface="Martel Sans" pitchFamily="34" charset="0"/>
                <a:ea typeface="Martel Sans" pitchFamily="34" charset="-122"/>
                <a:cs typeface="Martel Sans" pitchFamily="34" charset="-120"/>
              </a:rPr>
              <a:t>:</a:t>
            </a:r>
            <a:endParaRPr lang="en-US" sz="1500" dirty="0"/>
          </a:p>
        </p:txBody>
      </p:sp>
      <p:sp>
        <p:nvSpPr>
          <p:cNvPr id="5" name="Text 3"/>
          <p:cNvSpPr/>
          <p:nvPr/>
        </p:nvSpPr>
        <p:spPr>
          <a:xfrm>
            <a:off x="978098" y="2611993"/>
            <a:ext cx="12981027" cy="306824"/>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Residual Blocks</a:t>
            </a:r>
            <a:r>
              <a:rPr lang="en-US" sz="1500" dirty="0">
                <a:solidFill>
                  <a:srgbClr val="2C3249"/>
                </a:solidFill>
                <a:latin typeface="Martel Sans" pitchFamily="34" charset="0"/>
                <a:ea typeface="Martel Sans" pitchFamily="34" charset="-122"/>
                <a:cs typeface="Martel Sans" pitchFamily="34" charset="-120"/>
              </a:rPr>
              <a:t>: Allow information flow across layers, improving learning in deep networks.</a:t>
            </a:r>
            <a:endParaRPr lang="en-US" sz="1500" dirty="0"/>
          </a:p>
        </p:txBody>
      </p:sp>
      <p:sp>
        <p:nvSpPr>
          <p:cNvPr id="6" name="Text 4"/>
          <p:cNvSpPr/>
          <p:nvPr/>
        </p:nvSpPr>
        <p:spPr>
          <a:xfrm>
            <a:off x="978098" y="2985849"/>
            <a:ext cx="12981027" cy="306824"/>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Batch Normalization</a:t>
            </a:r>
            <a:r>
              <a:rPr lang="en-US" sz="1500" dirty="0">
                <a:solidFill>
                  <a:srgbClr val="2C3249"/>
                </a:solidFill>
                <a:latin typeface="Martel Sans" pitchFamily="34" charset="0"/>
                <a:ea typeface="Martel Sans" pitchFamily="34" charset="-122"/>
                <a:cs typeface="Martel Sans" pitchFamily="34" charset="-120"/>
              </a:rPr>
              <a:t>: Stabilizes learning and improves convergence.</a:t>
            </a:r>
            <a:endParaRPr lang="en-US" sz="1500" dirty="0"/>
          </a:p>
        </p:txBody>
      </p:sp>
      <p:sp>
        <p:nvSpPr>
          <p:cNvPr id="7" name="Text 5"/>
          <p:cNvSpPr/>
          <p:nvPr/>
        </p:nvSpPr>
        <p:spPr>
          <a:xfrm>
            <a:off x="978098" y="3359706"/>
            <a:ext cx="12981027" cy="306824"/>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Global Average Pooling</a:t>
            </a:r>
            <a:r>
              <a:rPr lang="en-US" sz="1500" dirty="0">
                <a:solidFill>
                  <a:srgbClr val="2C3249"/>
                </a:solidFill>
                <a:latin typeface="Martel Sans" pitchFamily="34" charset="0"/>
                <a:ea typeface="Martel Sans" pitchFamily="34" charset="-122"/>
                <a:cs typeface="Martel Sans" pitchFamily="34" charset="-120"/>
              </a:rPr>
              <a:t> followed by a fully connected layer for classification.</a:t>
            </a:r>
            <a:endParaRPr lang="en-US" sz="1500" dirty="0"/>
          </a:p>
        </p:txBody>
      </p:sp>
      <p:sp>
        <p:nvSpPr>
          <p:cNvPr id="8" name="Text 6"/>
          <p:cNvSpPr/>
          <p:nvPr/>
        </p:nvSpPr>
        <p:spPr>
          <a:xfrm>
            <a:off x="671274" y="3882271"/>
            <a:ext cx="13287851" cy="306824"/>
          </a:xfrm>
          <a:prstGeom prst="rect">
            <a:avLst/>
          </a:prstGeom>
          <a:noFill/>
          <a:ln/>
        </p:spPr>
        <p:txBody>
          <a:bodyPr wrap="none" lIns="0" tIns="0" rIns="0" bIns="0" rtlCol="0" anchor="t"/>
          <a:lstStyle/>
          <a:p>
            <a:pPr marL="0" indent="0">
              <a:lnSpc>
                <a:spcPts val="2400"/>
              </a:lnSpc>
              <a:buNone/>
            </a:pPr>
            <a:r>
              <a:rPr lang="en-US" sz="1500" b="1" dirty="0">
                <a:solidFill>
                  <a:srgbClr val="2C3249"/>
                </a:solidFill>
                <a:latin typeface="Martel Sans" pitchFamily="34" charset="0"/>
                <a:ea typeface="Martel Sans" pitchFamily="34" charset="-122"/>
                <a:cs typeface="Martel Sans" pitchFamily="34" charset="-120"/>
              </a:rPr>
              <a:t>Why ResNet34?</a:t>
            </a:r>
            <a:r>
              <a:rPr lang="en-US" sz="1500" dirty="0">
                <a:solidFill>
                  <a:srgbClr val="2C3249"/>
                </a:solidFill>
                <a:latin typeface="Martel Sans" pitchFamily="34" charset="0"/>
                <a:ea typeface="Martel Sans" pitchFamily="34" charset="-122"/>
                <a:cs typeface="Martel Sans" pitchFamily="34" charset="-120"/>
              </a:rPr>
              <a:t>:</a:t>
            </a:r>
            <a:endParaRPr lang="en-US" sz="1500" dirty="0"/>
          </a:p>
        </p:txBody>
      </p:sp>
      <p:sp>
        <p:nvSpPr>
          <p:cNvPr id="9" name="Text 7"/>
          <p:cNvSpPr/>
          <p:nvPr/>
        </p:nvSpPr>
        <p:spPr>
          <a:xfrm>
            <a:off x="978098" y="4404836"/>
            <a:ext cx="12981027" cy="30682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Efficient handling of deep architectures via residual connections.</a:t>
            </a:r>
            <a:endParaRPr lang="en-US" sz="1500" dirty="0"/>
          </a:p>
        </p:txBody>
      </p:sp>
      <p:sp>
        <p:nvSpPr>
          <p:cNvPr id="10" name="Text 8"/>
          <p:cNvSpPr/>
          <p:nvPr/>
        </p:nvSpPr>
        <p:spPr>
          <a:xfrm>
            <a:off x="978098" y="4778692"/>
            <a:ext cx="12981027" cy="30682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Excellent performance and convergence on image recognition tasks.</a:t>
            </a:r>
            <a:endParaRPr lang="en-US" sz="1500" dirty="0"/>
          </a:p>
        </p:txBody>
      </p:sp>
      <p:sp>
        <p:nvSpPr>
          <p:cNvPr id="11" name="Text 9"/>
          <p:cNvSpPr/>
          <p:nvPr/>
        </p:nvSpPr>
        <p:spPr>
          <a:xfrm>
            <a:off x="978098" y="5152549"/>
            <a:ext cx="12981027" cy="30682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Robust against overfitting, even with deeper networks.</a:t>
            </a:r>
            <a:endParaRPr lang="en-US" sz="1500" dirty="0"/>
          </a:p>
        </p:txBody>
      </p:sp>
      <p:pic>
        <p:nvPicPr>
          <p:cNvPr id="12" name="Image 0" descr="preencoded.png"/>
          <p:cNvPicPr>
            <a:picLocks noChangeAspect="1"/>
          </p:cNvPicPr>
          <p:nvPr/>
        </p:nvPicPr>
        <p:blipFill>
          <a:blip r:embed="rId3"/>
          <a:stretch>
            <a:fillRect/>
          </a:stretch>
        </p:blipFill>
        <p:spPr>
          <a:xfrm>
            <a:off x="3836194" y="5675114"/>
            <a:ext cx="6957893" cy="1874520"/>
          </a:xfrm>
          <a:prstGeom prst="rect">
            <a:avLst/>
          </a:prstGeom>
        </p:spPr>
      </p:pic>
      <p:sp>
        <p:nvSpPr>
          <p:cNvPr id="13" name="Rectangle 12">
            <a:extLst>
              <a:ext uri="{FF2B5EF4-FFF2-40B4-BE49-F238E27FC236}">
                <a16:creationId xmlns:a16="http://schemas.microsoft.com/office/drawing/2014/main" id="{6E68452F-2C68-1C1A-B7E7-F580A0A7E4E1}"/>
              </a:ext>
            </a:extLst>
          </p:cNvPr>
          <p:cNvSpPr/>
          <p:nvPr/>
        </p:nvSpPr>
        <p:spPr>
          <a:xfrm>
            <a:off x="12870180" y="7818120"/>
            <a:ext cx="1600200" cy="306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99123" y="470654"/>
            <a:ext cx="5748576" cy="534829"/>
          </a:xfrm>
          <a:prstGeom prst="rect">
            <a:avLst/>
          </a:prstGeom>
          <a:noFill/>
          <a:ln/>
        </p:spPr>
        <p:txBody>
          <a:bodyPr wrap="none" lIns="0" tIns="0" rIns="0" bIns="0" rtlCol="0" anchor="t"/>
          <a:lstStyle/>
          <a:p>
            <a:pPr marL="0" indent="0">
              <a:lnSpc>
                <a:spcPts val="4200"/>
              </a:lnSpc>
              <a:buNone/>
            </a:pPr>
            <a:r>
              <a:rPr lang="en-US" sz="3350" b="1" dirty="0">
                <a:solidFill>
                  <a:srgbClr val="272D45"/>
                </a:solidFill>
                <a:latin typeface="Kanit Light" pitchFamily="34" charset="0"/>
                <a:ea typeface="Kanit Light" pitchFamily="34" charset="-122"/>
                <a:cs typeface="Kanit Light" pitchFamily="34" charset="-120"/>
              </a:rPr>
              <a:t>EfficientNet-B0 Architecture</a:t>
            </a:r>
            <a:endParaRPr lang="en-US" sz="3350" dirty="0"/>
          </a:p>
        </p:txBody>
      </p:sp>
      <p:sp>
        <p:nvSpPr>
          <p:cNvPr id="3" name="Text 1"/>
          <p:cNvSpPr/>
          <p:nvPr/>
        </p:nvSpPr>
        <p:spPr>
          <a:xfrm>
            <a:off x="872966" y="1262182"/>
            <a:ext cx="13158311" cy="273844"/>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2C3249"/>
                </a:solidFill>
                <a:latin typeface="Martel Sans" pitchFamily="34" charset="0"/>
                <a:ea typeface="Martel Sans" pitchFamily="34" charset="-122"/>
                <a:cs typeface="Martel Sans" pitchFamily="34" charset="-120"/>
              </a:rPr>
              <a:t>Compound Scaling</a:t>
            </a:r>
            <a:r>
              <a:rPr lang="en-US" sz="1300" dirty="0">
                <a:solidFill>
                  <a:srgbClr val="2C3249"/>
                </a:solidFill>
                <a:latin typeface="Martel Sans" pitchFamily="34" charset="0"/>
                <a:ea typeface="Martel Sans" pitchFamily="34" charset="-122"/>
                <a:cs typeface="Martel Sans" pitchFamily="34" charset="-120"/>
              </a:rPr>
              <a:t>: Balances depth, width, and resolution for optimized performance and efficiency.</a:t>
            </a:r>
            <a:endParaRPr lang="en-US" sz="1300" dirty="0"/>
          </a:p>
        </p:txBody>
      </p:sp>
      <p:sp>
        <p:nvSpPr>
          <p:cNvPr id="4" name="Text 2"/>
          <p:cNvSpPr/>
          <p:nvPr/>
        </p:nvSpPr>
        <p:spPr>
          <a:xfrm>
            <a:off x="872966" y="1595914"/>
            <a:ext cx="13158311" cy="273844"/>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2C3249"/>
                </a:solidFill>
                <a:latin typeface="Martel Sans" pitchFamily="34" charset="0"/>
                <a:ea typeface="Martel Sans" pitchFamily="34" charset="-122"/>
                <a:cs typeface="Martel Sans" pitchFamily="34" charset="-120"/>
              </a:rPr>
              <a:t>Smaller Model</a:t>
            </a:r>
            <a:r>
              <a:rPr lang="en-US" sz="1300" dirty="0">
                <a:solidFill>
                  <a:srgbClr val="2C3249"/>
                </a:solidFill>
                <a:latin typeface="Martel Sans" pitchFamily="34" charset="0"/>
                <a:ea typeface="Martel Sans" pitchFamily="34" charset="-122"/>
                <a:cs typeface="Martel Sans" pitchFamily="34" charset="-120"/>
              </a:rPr>
              <a:t>: Fewer parameters but high accuracy. </a:t>
            </a:r>
            <a:endParaRPr lang="en-US" sz="1300" dirty="0"/>
          </a:p>
        </p:txBody>
      </p:sp>
      <p:sp>
        <p:nvSpPr>
          <p:cNvPr id="5" name="Text 3"/>
          <p:cNvSpPr/>
          <p:nvPr/>
        </p:nvSpPr>
        <p:spPr>
          <a:xfrm>
            <a:off x="599123" y="2062282"/>
            <a:ext cx="13432155" cy="273844"/>
          </a:xfrm>
          <a:prstGeom prst="rect">
            <a:avLst/>
          </a:prstGeom>
          <a:noFill/>
          <a:ln/>
        </p:spPr>
        <p:txBody>
          <a:bodyPr wrap="none" lIns="0" tIns="0" rIns="0" bIns="0" rtlCol="0" anchor="t"/>
          <a:lstStyle/>
          <a:p>
            <a:pPr marL="0" indent="0">
              <a:lnSpc>
                <a:spcPts val="2150"/>
              </a:lnSpc>
              <a:buNone/>
            </a:pPr>
            <a:r>
              <a:rPr lang="en-US" sz="1300" b="1" dirty="0">
                <a:solidFill>
                  <a:srgbClr val="2C3249"/>
                </a:solidFill>
                <a:latin typeface="Martel Sans" pitchFamily="34" charset="0"/>
                <a:ea typeface="Martel Sans" pitchFamily="34" charset="-122"/>
                <a:cs typeface="Martel Sans" pitchFamily="34" charset="-120"/>
              </a:rPr>
              <a:t>Key Components</a:t>
            </a:r>
            <a:r>
              <a:rPr lang="en-US" sz="1300" dirty="0">
                <a:solidFill>
                  <a:srgbClr val="2C3249"/>
                </a:solidFill>
                <a:latin typeface="Martel Sans" pitchFamily="34" charset="0"/>
                <a:ea typeface="Martel Sans" pitchFamily="34" charset="-122"/>
                <a:cs typeface="Martel Sans" pitchFamily="34" charset="-120"/>
              </a:rPr>
              <a:t>:</a:t>
            </a:r>
            <a:endParaRPr lang="en-US" sz="1300" dirty="0"/>
          </a:p>
        </p:txBody>
      </p:sp>
      <p:sp>
        <p:nvSpPr>
          <p:cNvPr id="6" name="Text 4"/>
          <p:cNvSpPr/>
          <p:nvPr/>
        </p:nvSpPr>
        <p:spPr>
          <a:xfrm>
            <a:off x="872966" y="2528649"/>
            <a:ext cx="13158311" cy="273844"/>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2C3249"/>
                </a:solidFill>
                <a:latin typeface="Martel Sans" pitchFamily="34" charset="0"/>
                <a:ea typeface="Martel Sans" pitchFamily="34" charset="-122"/>
                <a:cs typeface="Martel Sans" pitchFamily="34" charset="-120"/>
              </a:rPr>
              <a:t>Depthwise Separable Convolutions</a:t>
            </a:r>
            <a:r>
              <a:rPr lang="en-US" sz="1300" dirty="0">
                <a:solidFill>
                  <a:srgbClr val="2C3249"/>
                </a:solidFill>
                <a:latin typeface="Martel Sans" pitchFamily="34" charset="0"/>
                <a:ea typeface="Martel Sans" pitchFamily="34" charset="-122"/>
                <a:cs typeface="Martel Sans" pitchFamily="34" charset="-120"/>
              </a:rPr>
              <a:t>: Reduces computation with efficient performance.</a:t>
            </a:r>
            <a:endParaRPr lang="en-US" sz="1300" dirty="0"/>
          </a:p>
        </p:txBody>
      </p:sp>
      <p:sp>
        <p:nvSpPr>
          <p:cNvPr id="7" name="Text 5"/>
          <p:cNvSpPr/>
          <p:nvPr/>
        </p:nvSpPr>
        <p:spPr>
          <a:xfrm>
            <a:off x="872966" y="2862382"/>
            <a:ext cx="13158311" cy="273844"/>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2C3249"/>
                </a:solidFill>
                <a:latin typeface="Martel Sans" pitchFamily="34" charset="0"/>
                <a:ea typeface="Martel Sans" pitchFamily="34" charset="-122"/>
                <a:cs typeface="Martel Sans" pitchFamily="34" charset="-120"/>
              </a:rPr>
              <a:t>Squeeze-and-Excitation</a:t>
            </a:r>
            <a:r>
              <a:rPr lang="en-US" sz="1300" dirty="0">
                <a:solidFill>
                  <a:srgbClr val="2C3249"/>
                </a:solidFill>
                <a:latin typeface="Martel Sans" pitchFamily="34" charset="0"/>
                <a:ea typeface="Martel Sans" pitchFamily="34" charset="-122"/>
                <a:cs typeface="Martel Sans" pitchFamily="34" charset="-120"/>
              </a:rPr>
              <a:t>: Reweights channels for attention on important features.</a:t>
            </a:r>
            <a:endParaRPr lang="en-US" sz="1300" dirty="0"/>
          </a:p>
        </p:txBody>
      </p:sp>
      <p:sp>
        <p:nvSpPr>
          <p:cNvPr id="8" name="Text 6"/>
          <p:cNvSpPr/>
          <p:nvPr/>
        </p:nvSpPr>
        <p:spPr>
          <a:xfrm>
            <a:off x="872966" y="3196114"/>
            <a:ext cx="13158311" cy="273844"/>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2C3249"/>
                </a:solidFill>
                <a:latin typeface="Martel Sans" pitchFamily="34" charset="0"/>
                <a:ea typeface="Martel Sans" pitchFamily="34" charset="-122"/>
                <a:cs typeface="Martel Sans" pitchFamily="34" charset="-120"/>
              </a:rPr>
              <a:t>MBConv Blocks</a:t>
            </a:r>
            <a:r>
              <a:rPr lang="en-US" sz="1300" dirty="0">
                <a:solidFill>
                  <a:srgbClr val="2C3249"/>
                </a:solidFill>
                <a:latin typeface="Martel Sans" pitchFamily="34" charset="0"/>
                <a:ea typeface="Martel Sans" pitchFamily="34" charset="-122"/>
                <a:cs typeface="Martel Sans" pitchFamily="34" charset="-120"/>
              </a:rPr>
              <a:t>: Combines efficient convolutions and residual connections.</a:t>
            </a:r>
            <a:endParaRPr lang="en-US" sz="1300" dirty="0"/>
          </a:p>
        </p:txBody>
      </p:sp>
      <p:sp>
        <p:nvSpPr>
          <p:cNvPr id="9" name="Text 7"/>
          <p:cNvSpPr/>
          <p:nvPr/>
        </p:nvSpPr>
        <p:spPr>
          <a:xfrm>
            <a:off x="599123" y="3662482"/>
            <a:ext cx="13432155" cy="273844"/>
          </a:xfrm>
          <a:prstGeom prst="rect">
            <a:avLst/>
          </a:prstGeom>
          <a:noFill/>
          <a:ln/>
        </p:spPr>
        <p:txBody>
          <a:bodyPr wrap="none" lIns="0" tIns="0" rIns="0" bIns="0" rtlCol="0" anchor="t"/>
          <a:lstStyle/>
          <a:p>
            <a:pPr marL="0" indent="0">
              <a:lnSpc>
                <a:spcPts val="2150"/>
              </a:lnSpc>
              <a:buNone/>
            </a:pPr>
            <a:r>
              <a:rPr lang="en-US" sz="1300" b="1" dirty="0">
                <a:solidFill>
                  <a:srgbClr val="2C3249"/>
                </a:solidFill>
                <a:latin typeface="Martel Sans" pitchFamily="34" charset="0"/>
                <a:ea typeface="Martel Sans" pitchFamily="34" charset="-122"/>
                <a:cs typeface="Martel Sans" pitchFamily="34" charset="-120"/>
              </a:rPr>
              <a:t>Why EfficientNet-B0?</a:t>
            </a:r>
            <a:r>
              <a:rPr lang="en-US" sz="1300" dirty="0">
                <a:solidFill>
                  <a:srgbClr val="2C3249"/>
                </a:solidFill>
                <a:latin typeface="Martel Sans" pitchFamily="34" charset="0"/>
                <a:ea typeface="Martel Sans" pitchFamily="34" charset="-122"/>
                <a:cs typeface="Martel Sans" pitchFamily="34" charset="-120"/>
              </a:rPr>
              <a:t>:</a:t>
            </a:r>
            <a:endParaRPr lang="en-US" sz="1300" dirty="0"/>
          </a:p>
        </p:txBody>
      </p:sp>
      <p:sp>
        <p:nvSpPr>
          <p:cNvPr id="10" name="Text 8"/>
          <p:cNvSpPr/>
          <p:nvPr/>
        </p:nvSpPr>
        <p:spPr>
          <a:xfrm>
            <a:off x="872966" y="4128849"/>
            <a:ext cx="13158311" cy="273844"/>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2C3249"/>
                </a:solidFill>
                <a:latin typeface="Martel Sans" pitchFamily="34" charset="0"/>
                <a:ea typeface="Martel Sans" pitchFamily="34" charset="-122"/>
                <a:cs typeface="Martel Sans" pitchFamily="34" charset="-120"/>
              </a:rPr>
              <a:t>Balanced accuracy and efficiency</a:t>
            </a:r>
            <a:r>
              <a:rPr lang="en-US" sz="1300" dirty="0">
                <a:solidFill>
                  <a:srgbClr val="2C3249"/>
                </a:solidFill>
                <a:latin typeface="Martel Sans" pitchFamily="34" charset="0"/>
                <a:ea typeface="Martel Sans" pitchFamily="34" charset="-122"/>
                <a:cs typeface="Martel Sans" pitchFamily="34" charset="-120"/>
              </a:rPr>
              <a:t>.</a:t>
            </a:r>
            <a:endParaRPr lang="en-US" sz="1300" dirty="0"/>
          </a:p>
        </p:txBody>
      </p:sp>
      <p:sp>
        <p:nvSpPr>
          <p:cNvPr id="11" name="Text 9"/>
          <p:cNvSpPr/>
          <p:nvPr/>
        </p:nvSpPr>
        <p:spPr>
          <a:xfrm>
            <a:off x="872966" y="4462582"/>
            <a:ext cx="13158311" cy="273844"/>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2C3249"/>
                </a:solidFill>
                <a:latin typeface="Martel Sans" pitchFamily="34" charset="0"/>
                <a:ea typeface="Martel Sans" pitchFamily="34" charset="-122"/>
                <a:cs typeface="Martel Sans" pitchFamily="34" charset="-120"/>
              </a:rPr>
              <a:t>Scalable</a:t>
            </a:r>
            <a:r>
              <a:rPr lang="en-US" sz="1300" dirty="0">
                <a:solidFill>
                  <a:srgbClr val="2C3249"/>
                </a:solidFill>
                <a:latin typeface="Martel Sans" pitchFamily="34" charset="0"/>
                <a:ea typeface="Martel Sans" pitchFamily="34" charset="-122"/>
                <a:cs typeface="Martel Sans" pitchFamily="34" charset="-120"/>
              </a:rPr>
              <a:t> for various resource constraints.</a:t>
            </a:r>
            <a:endParaRPr lang="en-US" sz="1300" dirty="0"/>
          </a:p>
        </p:txBody>
      </p:sp>
      <p:sp>
        <p:nvSpPr>
          <p:cNvPr id="12" name="Text 10"/>
          <p:cNvSpPr/>
          <p:nvPr/>
        </p:nvSpPr>
        <p:spPr>
          <a:xfrm>
            <a:off x="872966" y="4796314"/>
            <a:ext cx="13158311" cy="273844"/>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2C3249"/>
                </a:solidFill>
                <a:latin typeface="Martel Sans" pitchFamily="34" charset="0"/>
                <a:ea typeface="Martel Sans" pitchFamily="34" charset="-122"/>
                <a:cs typeface="Martel Sans" pitchFamily="34" charset="-120"/>
              </a:rPr>
              <a:t>State-of-the-art</a:t>
            </a:r>
            <a:r>
              <a:rPr lang="en-US" sz="1300" dirty="0">
                <a:solidFill>
                  <a:srgbClr val="2C3249"/>
                </a:solidFill>
                <a:latin typeface="Martel Sans" pitchFamily="34" charset="0"/>
                <a:ea typeface="Martel Sans" pitchFamily="34" charset="-122"/>
                <a:cs typeface="Martel Sans" pitchFamily="34" charset="-120"/>
              </a:rPr>
              <a:t> performance with minimal parameters.</a:t>
            </a:r>
            <a:endParaRPr lang="en-US" sz="1300" dirty="0"/>
          </a:p>
        </p:txBody>
      </p:sp>
      <p:pic>
        <p:nvPicPr>
          <p:cNvPr id="13" name="Image 0" descr="preencoded.png"/>
          <p:cNvPicPr>
            <a:picLocks noChangeAspect="1"/>
          </p:cNvPicPr>
          <p:nvPr/>
        </p:nvPicPr>
        <p:blipFill>
          <a:blip r:embed="rId3"/>
          <a:stretch>
            <a:fillRect/>
          </a:stretch>
        </p:blipFill>
        <p:spPr>
          <a:xfrm>
            <a:off x="5070753" y="5262682"/>
            <a:ext cx="4488894" cy="2033111"/>
          </a:xfrm>
          <a:prstGeom prst="rect">
            <a:avLst/>
          </a:prstGeom>
        </p:spPr>
      </p:pic>
      <p:sp>
        <p:nvSpPr>
          <p:cNvPr id="14" name="Text 11"/>
          <p:cNvSpPr/>
          <p:nvPr/>
        </p:nvSpPr>
        <p:spPr>
          <a:xfrm>
            <a:off x="599123" y="7488317"/>
            <a:ext cx="13432155" cy="273844"/>
          </a:xfrm>
          <a:prstGeom prst="rect">
            <a:avLst/>
          </a:prstGeom>
          <a:noFill/>
          <a:ln/>
        </p:spPr>
        <p:txBody>
          <a:bodyPr wrap="none" lIns="0" tIns="0" rIns="0" bIns="0" rtlCol="0" anchor="t"/>
          <a:lstStyle/>
          <a:p>
            <a:pPr marL="0" indent="0">
              <a:lnSpc>
                <a:spcPts val="2150"/>
              </a:lnSpc>
              <a:buNone/>
            </a:pPr>
            <a:endParaRPr lang="en-US" sz="1300" dirty="0"/>
          </a:p>
        </p:txBody>
      </p:sp>
      <p:sp>
        <p:nvSpPr>
          <p:cNvPr id="15" name="Rectangle 14">
            <a:extLst>
              <a:ext uri="{FF2B5EF4-FFF2-40B4-BE49-F238E27FC236}">
                <a16:creationId xmlns:a16="http://schemas.microsoft.com/office/drawing/2014/main" id="{8EC07214-2C15-ADA0-9F12-D570B645328C}"/>
              </a:ext>
            </a:extLst>
          </p:cNvPr>
          <p:cNvSpPr/>
          <p:nvPr/>
        </p:nvSpPr>
        <p:spPr>
          <a:xfrm>
            <a:off x="12881610" y="7762161"/>
            <a:ext cx="1645920" cy="3936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2123" y="986076"/>
            <a:ext cx="5658683" cy="707350"/>
          </a:xfrm>
          <a:prstGeom prst="rect">
            <a:avLst/>
          </a:prstGeom>
          <a:noFill/>
          <a:ln/>
        </p:spPr>
        <p:txBody>
          <a:bodyPr wrap="none" lIns="0" tIns="0" rIns="0" bIns="0" rtlCol="0" anchor="t"/>
          <a:lstStyle/>
          <a:p>
            <a:pPr marL="0" indent="0">
              <a:lnSpc>
                <a:spcPts val="5550"/>
              </a:lnSpc>
              <a:buNone/>
            </a:pPr>
            <a:r>
              <a:rPr lang="en-US" sz="4450" b="1" dirty="0">
                <a:solidFill>
                  <a:srgbClr val="272D45"/>
                </a:solidFill>
                <a:latin typeface="Kanit Light" pitchFamily="34" charset="0"/>
                <a:ea typeface="Kanit Light" pitchFamily="34" charset="-122"/>
                <a:cs typeface="Kanit Light" pitchFamily="34" charset="-120"/>
              </a:rPr>
              <a:t>FGSM Attack</a:t>
            </a:r>
            <a:endParaRPr lang="en-US" sz="4450" b="1" dirty="0"/>
          </a:p>
        </p:txBody>
      </p:sp>
      <p:sp>
        <p:nvSpPr>
          <p:cNvPr id="3" name="Shape 1"/>
          <p:cNvSpPr/>
          <p:nvPr/>
        </p:nvSpPr>
        <p:spPr>
          <a:xfrm>
            <a:off x="792123" y="2485549"/>
            <a:ext cx="13046154" cy="30480"/>
          </a:xfrm>
          <a:prstGeom prst="roundRect">
            <a:avLst>
              <a:gd name="adj" fmla="val 311898"/>
            </a:avLst>
          </a:prstGeom>
          <a:solidFill>
            <a:srgbClr val="C5D2CF"/>
          </a:solidFill>
          <a:ln/>
        </p:spPr>
        <p:txBody>
          <a:bodyPr/>
          <a:lstStyle/>
          <a:p>
            <a:endParaRPr lang="en-US"/>
          </a:p>
        </p:txBody>
      </p:sp>
      <p:sp>
        <p:nvSpPr>
          <p:cNvPr id="4" name="Shape 2"/>
          <p:cNvSpPr/>
          <p:nvPr/>
        </p:nvSpPr>
        <p:spPr>
          <a:xfrm>
            <a:off x="2875598" y="2485489"/>
            <a:ext cx="30480" cy="792123"/>
          </a:xfrm>
          <a:prstGeom prst="roundRect">
            <a:avLst>
              <a:gd name="adj" fmla="val 311898"/>
            </a:avLst>
          </a:prstGeom>
          <a:solidFill>
            <a:srgbClr val="C5D2CF"/>
          </a:solidFill>
          <a:ln/>
        </p:spPr>
        <p:txBody>
          <a:bodyPr/>
          <a:lstStyle/>
          <a:p>
            <a:endParaRPr lang="en-US"/>
          </a:p>
        </p:txBody>
      </p:sp>
      <p:sp>
        <p:nvSpPr>
          <p:cNvPr id="5" name="Shape 3"/>
          <p:cNvSpPr/>
          <p:nvPr/>
        </p:nvSpPr>
        <p:spPr>
          <a:xfrm>
            <a:off x="2636282" y="2230934"/>
            <a:ext cx="509230" cy="509230"/>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6" name="Text 4"/>
          <p:cNvSpPr/>
          <p:nvPr/>
        </p:nvSpPr>
        <p:spPr>
          <a:xfrm>
            <a:off x="2839283" y="2315706"/>
            <a:ext cx="103227" cy="339566"/>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Light" pitchFamily="34" charset="0"/>
                <a:ea typeface="Kanit Light" pitchFamily="34" charset="-122"/>
                <a:cs typeface="Kanit Light" pitchFamily="34" charset="-120"/>
              </a:rPr>
              <a:t>1</a:t>
            </a:r>
            <a:endParaRPr lang="en-US" sz="2650" dirty="0"/>
          </a:p>
        </p:txBody>
      </p:sp>
      <p:sp>
        <p:nvSpPr>
          <p:cNvPr id="7" name="Text 5"/>
          <p:cNvSpPr/>
          <p:nvPr/>
        </p:nvSpPr>
        <p:spPr>
          <a:xfrm>
            <a:off x="1199198" y="3504009"/>
            <a:ext cx="3383518" cy="353616"/>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Kanit Light" pitchFamily="34" charset="0"/>
                <a:ea typeface="Kanit Light" pitchFamily="34" charset="-122"/>
                <a:cs typeface="Kanit Light" pitchFamily="34" charset="-120"/>
              </a:rPr>
              <a:t>Step 1: Gradient Calculation</a:t>
            </a:r>
            <a:endParaRPr lang="en-US" sz="2200" dirty="0"/>
          </a:p>
        </p:txBody>
      </p:sp>
      <p:sp>
        <p:nvSpPr>
          <p:cNvPr id="8" name="Text 6"/>
          <p:cNvSpPr/>
          <p:nvPr/>
        </p:nvSpPr>
        <p:spPr>
          <a:xfrm>
            <a:off x="1018461" y="3993356"/>
            <a:ext cx="3745111" cy="2896553"/>
          </a:xfrm>
          <a:prstGeom prst="rect">
            <a:avLst/>
          </a:prstGeom>
          <a:noFill/>
          <a:ln/>
        </p:spPr>
        <p:txBody>
          <a:bodyPr wrap="squar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The Fast Gradient Sign Method (FGSM) leverages the gradient of the model’s loss function with respect to the input. This gradient indicates the direction of steepest ascent in the loss function, which corresponds to the direction that maximizes the model's error.</a:t>
            </a:r>
            <a:endParaRPr lang="en-US" sz="1750" dirty="0"/>
          </a:p>
        </p:txBody>
      </p:sp>
      <p:sp>
        <p:nvSpPr>
          <p:cNvPr id="9" name="Shape 7"/>
          <p:cNvSpPr/>
          <p:nvPr/>
        </p:nvSpPr>
        <p:spPr>
          <a:xfrm>
            <a:off x="7299722" y="2485489"/>
            <a:ext cx="30480" cy="792123"/>
          </a:xfrm>
          <a:prstGeom prst="roundRect">
            <a:avLst>
              <a:gd name="adj" fmla="val 311898"/>
            </a:avLst>
          </a:prstGeom>
          <a:solidFill>
            <a:srgbClr val="C5D2CF"/>
          </a:solidFill>
          <a:ln/>
        </p:spPr>
        <p:txBody>
          <a:bodyPr/>
          <a:lstStyle/>
          <a:p>
            <a:endParaRPr lang="en-US"/>
          </a:p>
        </p:txBody>
      </p:sp>
      <p:sp>
        <p:nvSpPr>
          <p:cNvPr id="10" name="Shape 8"/>
          <p:cNvSpPr/>
          <p:nvPr/>
        </p:nvSpPr>
        <p:spPr>
          <a:xfrm>
            <a:off x="7060406" y="2230934"/>
            <a:ext cx="509230" cy="509230"/>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1" name="Text 9"/>
          <p:cNvSpPr/>
          <p:nvPr/>
        </p:nvSpPr>
        <p:spPr>
          <a:xfrm>
            <a:off x="7229118" y="2315706"/>
            <a:ext cx="171807" cy="339566"/>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Light" pitchFamily="34" charset="0"/>
                <a:ea typeface="Kanit Light" pitchFamily="34" charset="-122"/>
                <a:cs typeface="Kanit Light" pitchFamily="34" charset="-120"/>
              </a:rPr>
              <a:t>2</a:t>
            </a:r>
            <a:endParaRPr lang="en-US" sz="2650" dirty="0"/>
          </a:p>
        </p:txBody>
      </p:sp>
      <p:sp>
        <p:nvSpPr>
          <p:cNvPr id="12" name="Text 10"/>
          <p:cNvSpPr/>
          <p:nvPr/>
        </p:nvSpPr>
        <p:spPr>
          <a:xfrm>
            <a:off x="5442585" y="3504009"/>
            <a:ext cx="3745111" cy="707231"/>
          </a:xfrm>
          <a:prstGeom prst="rect">
            <a:avLst/>
          </a:prstGeom>
          <a:noFill/>
          <a:ln/>
        </p:spPr>
        <p:txBody>
          <a:bodyPr wrap="square" lIns="0" tIns="0" rIns="0" bIns="0" rtlCol="0" anchor="t"/>
          <a:lstStyle/>
          <a:p>
            <a:pPr marL="0" indent="0" algn="ctr">
              <a:lnSpc>
                <a:spcPts val="2750"/>
              </a:lnSpc>
              <a:buNone/>
            </a:pPr>
            <a:r>
              <a:rPr lang="en-US" sz="2200" dirty="0">
                <a:solidFill>
                  <a:srgbClr val="2C3249"/>
                </a:solidFill>
                <a:latin typeface="Kanit Light" pitchFamily="34" charset="0"/>
                <a:ea typeface="Kanit Light" pitchFamily="34" charset="-122"/>
                <a:cs typeface="Kanit Light" pitchFamily="34" charset="-120"/>
              </a:rPr>
              <a:t>Step 2: Perturbation Generation</a:t>
            </a:r>
            <a:endParaRPr lang="en-US" sz="2200" dirty="0"/>
          </a:p>
        </p:txBody>
      </p:sp>
      <p:sp>
        <p:nvSpPr>
          <p:cNvPr id="13" name="Text 11"/>
          <p:cNvSpPr/>
          <p:nvPr/>
        </p:nvSpPr>
        <p:spPr>
          <a:xfrm>
            <a:off x="5442585" y="4346972"/>
            <a:ext cx="3745111" cy="2172414"/>
          </a:xfrm>
          <a:prstGeom prst="rect">
            <a:avLst/>
          </a:prstGeom>
          <a:noFill/>
          <a:ln/>
        </p:spPr>
        <p:txBody>
          <a:bodyPr wrap="squar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FGSM generates a perturbation by multiplying the sign of the gradient by a small constant called epsilon. This perturbation is then added to the original input image, creating an adversarial example.</a:t>
            </a:r>
            <a:endParaRPr lang="en-US" sz="1750" dirty="0"/>
          </a:p>
        </p:txBody>
      </p:sp>
      <p:sp>
        <p:nvSpPr>
          <p:cNvPr id="14" name="Shape 12"/>
          <p:cNvSpPr/>
          <p:nvPr/>
        </p:nvSpPr>
        <p:spPr>
          <a:xfrm>
            <a:off x="11723846" y="2485489"/>
            <a:ext cx="30480" cy="792123"/>
          </a:xfrm>
          <a:prstGeom prst="roundRect">
            <a:avLst>
              <a:gd name="adj" fmla="val 311898"/>
            </a:avLst>
          </a:prstGeom>
          <a:solidFill>
            <a:srgbClr val="C5D2CF"/>
          </a:solidFill>
          <a:ln/>
        </p:spPr>
        <p:txBody>
          <a:bodyPr/>
          <a:lstStyle/>
          <a:p>
            <a:endParaRPr lang="en-US"/>
          </a:p>
        </p:txBody>
      </p:sp>
      <p:sp>
        <p:nvSpPr>
          <p:cNvPr id="15" name="Shape 13"/>
          <p:cNvSpPr/>
          <p:nvPr/>
        </p:nvSpPr>
        <p:spPr>
          <a:xfrm>
            <a:off x="11484531" y="2230934"/>
            <a:ext cx="509230" cy="509230"/>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6" name="Text 14"/>
          <p:cNvSpPr/>
          <p:nvPr/>
        </p:nvSpPr>
        <p:spPr>
          <a:xfrm>
            <a:off x="11651813" y="2315706"/>
            <a:ext cx="174546" cy="339566"/>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Light" pitchFamily="34" charset="0"/>
                <a:ea typeface="Kanit Light" pitchFamily="34" charset="-122"/>
                <a:cs typeface="Kanit Light" pitchFamily="34" charset="-120"/>
              </a:rPr>
              <a:t>3</a:t>
            </a:r>
            <a:endParaRPr lang="en-US" sz="2650" dirty="0"/>
          </a:p>
        </p:txBody>
      </p:sp>
      <p:sp>
        <p:nvSpPr>
          <p:cNvPr id="17" name="Text 15"/>
          <p:cNvSpPr/>
          <p:nvPr/>
        </p:nvSpPr>
        <p:spPr>
          <a:xfrm>
            <a:off x="9866709" y="3504009"/>
            <a:ext cx="3745111" cy="707231"/>
          </a:xfrm>
          <a:prstGeom prst="rect">
            <a:avLst/>
          </a:prstGeom>
          <a:noFill/>
          <a:ln/>
        </p:spPr>
        <p:txBody>
          <a:bodyPr wrap="square" lIns="0" tIns="0" rIns="0" bIns="0" rtlCol="0" anchor="t"/>
          <a:lstStyle/>
          <a:p>
            <a:pPr marL="0" indent="0" algn="ctr">
              <a:lnSpc>
                <a:spcPts val="2750"/>
              </a:lnSpc>
              <a:buNone/>
            </a:pPr>
            <a:r>
              <a:rPr lang="en-US" sz="2200" dirty="0">
                <a:solidFill>
                  <a:srgbClr val="2C3249"/>
                </a:solidFill>
                <a:latin typeface="Kanit Light" pitchFamily="34" charset="0"/>
                <a:ea typeface="Kanit Light" pitchFamily="34" charset="-122"/>
                <a:cs typeface="Kanit Light" pitchFamily="34" charset="-120"/>
              </a:rPr>
              <a:t>Step 3: Model Misclassification</a:t>
            </a:r>
            <a:endParaRPr lang="en-US" sz="2200" dirty="0"/>
          </a:p>
        </p:txBody>
      </p:sp>
      <p:sp>
        <p:nvSpPr>
          <p:cNvPr id="18" name="Text 16"/>
          <p:cNvSpPr/>
          <p:nvPr/>
        </p:nvSpPr>
        <p:spPr>
          <a:xfrm>
            <a:off x="9866709" y="4346972"/>
            <a:ext cx="3745111" cy="2896553"/>
          </a:xfrm>
          <a:prstGeom prst="rect">
            <a:avLst/>
          </a:prstGeom>
          <a:noFill/>
          <a:ln/>
        </p:spPr>
        <p:txBody>
          <a:bodyPr wrap="squar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The adversarial example, with its subtle but intentional perturbations, is then fed into the model. Due to the carefully crafted changes, the model is likely to misclassify the input, demonstrating its vulnerability to adversarial attacks.</a:t>
            </a:r>
            <a:endParaRPr lang="en-US" sz="1750" dirty="0"/>
          </a:p>
        </p:txBody>
      </p:sp>
      <p:sp>
        <p:nvSpPr>
          <p:cNvPr id="19" name="Rectangle 18">
            <a:extLst>
              <a:ext uri="{FF2B5EF4-FFF2-40B4-BE49-F238E27FC236}">
                <a16:creationId xmlns:a16="http://schemas.microsoft.com/office/drawing/2014/main" id="{F3ABB011-9459-7EEB-79D3-651E8DD59F8B}"/>
              </a:ext>
            </a:extLst>
          </p:cNvPr>
          <p:cNvSpPr/>
          <p:nvPr/>
        </p:nvSpPr>
        <p:spPr>
          <a:xfrm>
            <a:off x="12927330" y="7783830"/>
            <a:ext cx="1588770" cy="262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81038" y="689967"/>
            <a:ext cx="5837515" cy="608052"/>
          </a:xfrm>
          <a:prstGeom prst="rect">
            <a:avLst/>
          </a:prstGeom>
          <a:noFill/>
          <a:ln/>
        </p:spPr>
        <p:txBody>
          <a:bodyPr wrap="none" lIns="0" tIns="0" rIns="0" bIns="0" rtlCol="0" anchor="t"/>
          <a:lstStyle/>
          <a:p>
            <a:pPr marL="0" indent="0">
              <a:lnSpc>
                <a:spcPts val="4750"/>
              </a:lnSpc>
              <a:buNone/>
            </a:pPr>
            <a:r>
              <a:rPr lang="en-US" sz="3800" b="1" dirty="0">
                <a:solidFill>
                  <a:srgbClr val="272D45"/>
                </a:solidFill>
                <a:latin typeface="Kanit Light" pitchFamily="34" charset="0"/>
                <a:ea typeface="Kanit Light" pitchFamily="34" charset="-122"/>
                <a:cs typeface="Kanit Light" pitchFamily="34" charset="-120"/>
              </a:rPr>
              <a:t>FGSM Attack: A Closer Look</a:t>
            </a:r>
            <a:endParaRPr lang="en-US" sz="3800" b="1" dirty="0"/>
          </a:p>
        </p:txBody>
      </p:sp>
      <p:sp>
        <p:nvSpPr>
          <p:cNvPr id="3" name="Text 1"/>
          <p:cNvSpPr/>
          <p:nvPr/>
        </p:nvSpPr>
        <p:spPr>
          <a:xfrm>
            <a:off x="681038" y="1589842"/>
            <a:ext cx="13268325" cy="622459"/>
          </a:xfrm>
          <a:prstGeom prst="rect">
            <a:avLst/>
          </a:prstGeom>
          <a:noFill/>
          <a:ln/>
        </p:spPr>
        <p:txBody>
          <a:bodyPr wrap="squar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The Fast Gradient Sign Method (FGSM) is a popular adversarial attack method. It leverages the gradient of the model's loss function to create a subtle yet effective perturbation. This perturbation is added to the original input image, causing the model to misclassify it.</a:t>
            </a:r>
            <a:endParaRPr lang="en-US" sz="1500" dirty="0"/>
          </a:p>
        </p:txBody>
      </p:sp>
      <p:sp>
        <p:nvSpPr>
          <p:cNvPr id="4" name="Text 2"/>
          <p:cNvSpPr/>
          <p:nvPr/>
        </p:nvSpPr>
        <p:spPr>
          <a:xfrm>
            <a:off x="681038" y="2431137"/>
            <a:ext cx="13268325" cy="622459"/>
          </a:xfrm>
          <a:prstGeom prst="rect">
            <a:avLst/>
          </a:prstGeom>
          <a:noFill/>
          <a:ln/>
        </p:spPr>
        <p:txBody>
          <a:bodyPr wrap="squar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FGSM is a simple yet powerful technique for crafting adversarial examples. It exploits the model's reliance on gradients, leading to misclassifications. +</a:t>
            </a:r>
            <a:endParaRPr lang="en-US" sz="1500" dirty="0"/>
          </a:p>
        </p:txBody>
      </p:sp>
      <p:pic>
        <p:nvPicPr>
          <p:cNvPr id="5" name="Image 0" descr="preencoded.png"/>
          <p:cNvPicPr>
            <a:picLocks noChangeAspect="1"/>
          </p:cNvPicPr>
          <p:nvPr/>
        </p:nvPicPr>
        <p:blipFill>
          <a:blip r:embed="rId3"/>
          <a:stretch>
            <a:fillRect/>
          </a:stretch>
        </p:blipFill>
        <p:spPr>
          <a:xfrm>
            <a:off x="681038" y="3491270"/>
            <a:ext cx="1470303" cy="1470303"/>
          </a:xfrm>
          <a:prstGeom prst="rect">
            <a:avLst/>
          </a:prstGeom>
        </p:spPr>
      </p:pic>
      <p:sp>
        <p:nvSpPr>
          <p:cNvPr id="6" name="Text 3"/>
          <p:cNvSpPr/>
          <p:nvPr/>
        </p:nvSpPr>
        <p:spPr>
          <a:xfrm>
            <a:off x="681038" y="5180409"/>
            <a:ext cx="2320528" cy="311229"/>
          </a:xfrm>
          <a:prstGeom prst="rect">
            <a:avLst/>
          </a:prstGeom>
          <a:noFill/>
          <a:ln/>
        </p:spPr>
        <p:txBody>
          <a:bodyPr wrap="none" lIns="0" tIns="0" rIns="0" bIns="0" rtlCol="0" anchor="t"/>
          <a:lstStyle/>
          <a:p>
            <a:pPr marL="0" indent="0" algn="r">
              <a:lnSpc>
                <a:spcPts val="2450"/>
              </a:lnSpc>
              <a:buNone/>
            </a:pPr>
            <a:r>
              <a:rPr lang="en-US" sz="1500" dirty="0">
                <a:solidFill>
                  <a:srgbClr val="2C3249"/>
                </a:solidFill>
                <a:latin typeface="Martel Sans" pitchFamily="34" charset="0"/>
                <a:ea typeface="Martel Sans" pitchFamily="34" charset="-122"/>
                <a:cs typeface="Martel Sans" pitchFamily="34" charset="-120"/>
              </a:rPr>
              <a:t>Goldfish  + </a:t>
            </a:r>
            <a:endParaRPr lang="en-US" sz="1500" dirty="0"/>
          </a:p>
        </p:txBody>
      </p:sp>
      <p:pic>
        <p:nvPicPr>
          <p:cNvPr id="7" name="Image 1" descr="preencoded.png"/>
          <p:cNvPicPr>
            <a:picLocks noChangeAspect="1"/>
          </p:cNvPicPr>
          <p:nvPr/>
        </p:nvPicPr>
        <p:blipFill>
          <a:blip r:embed="rId4"/>
          <a:stretch>
            <a:fillRect/>
          </a:stretch>
        </p:blipFill>
        <p:spPr>
          <a:xfrm>
            <a:off x="4465439" y="3491270"/>
            <a:ext cx="1524357" cy="1524357"/>
          </a:xfrm>
          <a:prstGeom prst="rect">
            <a:avLst/>
          </a:prstGeom>
        </p:spPr>
      </p:pic>
      <p:sp>
        <p:nvSpPr>
          <p:cNvPr id="8" name="Text 4"/>
          <p:cNvSpPr/>
          <p:nvPr/>
        </p:nvSpPr>
        <p:spPr>
          <a:xfrm>
            <a:off x="3484007" y="5234464"/>
            <a:ext cx="3487222" cy="311229"/>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                    Noise</a:t>
            </a:r>
            <a:endParaRPr lang="en-US" sz="1500" dirty="0"/>
          </a:p>
        </p:txBody>
      </p:sp>
      <p:pic>
        <p:nvPicPr>
          <p:cNvPr id="9" name="Image 2" descr="preencoded.png"/>
          <p:cNvPicPr>
            <a:picLocks noChangeAspect="1"/>
          </p:cNvPicPr>
          <p:nvPr/>
        </p:nvPicPr>
        <p:blipFill>
          <a:blip r:embed="rId3"/>
          <a:stretch>
            <a:fillRect/>
          </a:stretch>
        </p:blipFill>
        <p:spPr>
          <a:xfrm>
            <a:off x="7453670" y="3491270"/>
            <a:ext cx="1470303" cy="1470303"/>
          </a:xfrm>
          <a:prstGeom prst="rect">
            <a:avLst/>
          </a:prstGeom>
        </p:spPr>
      </p:pic>
      <p:sp>
        <p:nvSpPr>
          <p:cNvPr id="10" name="Text 5"/>
          <p:cNvSpPr/>
          <p:nvPr/>
        </p:nvSpPr>
        <p:spPr>
          <a:xfrm>
            <a:off x="7453670" y="5180409"/>
            <a:ext cx="6510814" cy="311229"/>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 =  Shark</a:t>
            </a:r>
            <a:endParaRPr lang="en-US" sz="1500" dirty="0"/>
          </a:p>
        </p:txBody>
      </p:sp>
      <p:sp>
        <p:nvSpPr>
          <p:cNvPr id="11" name="Text 6"/>
          <p:cNvSpPr/>
          <p:nvPr/>
        </p:nvSpPr>
        <p:spPr>
          <a:xfrm>
            <a:off x="681038" y="5939671"/>
            <a:ext cx="13268325" cy="311229"/>
          </a:xfrm>
          <a:prstGeom prst="rect">
            <a:avLst/>
          </a:prstGeom>
          <a:noFill/>
          <a:ln/>
        </p:spPr>
        <p:txBody>
          <a:bodyPr wrap="none" lIns="0" tIns="0" rIns="0" bIns="0" rtlCol="0" anchor="t"/>
          <a:lstStyle/>
          <a:p>
            <a:pPr marL="0" indent="0">
              <a:lnSpc>
                <a:spcPts val="2450"/>
              </a:lnSpc>
              <a:buNone/>
            </a:pPr>
            <a:r>
              <a:rPr lang="en-US" sz="1500" dirty="0">
                <a:solidFill>
                  <a:srgbClr val="2C3249"/>
                </a:solidFill>
                <a:latin typeface="Martel Sans" pitchFamily="34" charset="0"/>
                <a:ea typeface="Martel Sans" pitchFamily="34" charset="-122"/>
                <a:cs typeface="Martel Sans" pitchFamily="34" charset="-120"/>
              </a:rPr>
              <a:t>It involves three steps:</a:t>
            </a:r>
            <a:endParaRPr lang="en-US" sz="1500" dirty="0"/>
          </a:p>
        </p:txBody>
      </p:sp>
      <p:sp>
        <p:nvSpPr>
          <p:cNvPr id="12" name="Text 7"/>
          <p:cNvSpPr/>
          <p:nvPr/>
        </p:nvSpPr>
        <p:spPr>
          <a:xfrm>
            <a:off x="992386" y="6469737"/>
            <a:ext cx="12956977" cy="311229"/>
          </a:xfrm>
          <a:prstGeom prst="rect">
            <a:avLst/>
          </a:prstGeom>
          <a:noFill/>
          <a:ln/>
        </p:spPr>
        <p:txBody>
          <a:bodyPr wrap="none" lIns="0" tIns="0" rIns="0" bIns="0" rtlCol="0" anchor="t"/>
          <a:lstStyle/>
          <a:p>
            <a:pPr marL="342900" indent="-342900" algn="l">
              <a:lnSpc>
                <a:spcPts val="2450"/>
              </a:lnSpc>
              <a:buSzPct val="100000"/>
              <a:buFont typeface="+mj-lt"/>
              <a:buAutoNum type="arabicPeriod"/>
            </a:pPr>
            <a:r>
              <a:rPr lang="en-US" sz="1500" dirty="0">
                <a:solidFill>
                  <a:srgbClr val="2C3249"/>
                </a:solidFill>
                <a:latin typeface="Martel Sans" pitchFamily="34" charset="0"/>
                <a:ea typeface="Martel Sans" pitchFamily="34" charset="-122"/>
                <a:cs typeface="Martel Sans" pitchFamily="34" charset="-120"/>
              </a:rPr>
              <a:t>Calculating the value of the loss function.</a:t>
            </a:r>
            <a:endParaRPr lang="en-US" sz="1500" dirty="0"/>
          </a:p>
        </p:txBody>
      </p:sp>
      <p:sp>
        <p:nvSpPr>
          <p:cNvPr id="13" name="Text 8"/>
          <p:cNvSpPr/>
          <p:nvPr/>
        </p:nvSpPr>
        <p:spPr>
          <a:xfrm>
            <a:off x="992386" y="6849070"/>
            <a:ext cx="12956977" cy="311229"/>
          </a:xfrm>
          <a:prstGeom prst="rect">
            <a:avLst/>
          </a:prstGeom>
          <a:noFill/>
          <a:ln/>
        </p:spPr>
        <p:txBody>
          <a:bodyPr wrap="none" lIns="0" tIns="0" rIns="0" bIns="0" rtlCol="0" anchor="t"/>
          <a:lstStyle/>
          <a:p>
            <a:pPr marL="342900" indent="-342900" algn="l">
              <a:lnSpc>
                <a:spcPts val="2450"/>
              </a:lnSpc>
              <a:buSzPct val="100000"/>
              <a:buFont typeface="+mj-lt"/>
              <a:buAutoNum type="arabicPeriod" startAt="2"/>
            </a:pPr>
            <a:r>
              <a:rPr lang="en-US" sz="1500" dirty="0">
                <a:solidFill>
                  <a:srgbClr val="2C3249"/>
                </a:solidFill>
                <a:latin typeface="Martel Sans" pitchFamily="34" charset="0"/>
                <a:ea typeface="Martel Sans" pitchFamily="34" charset="-122"/>
                <a:cs typeface="Martel Sans" pitchFamily="34" charset="-120"/>
              </a:rPr>
              <a:t>Computing the gradients for each pixel of the original image.</a:t>
            </a:r>
            <a:endParaRPr lang="en-US" sz="1500" dirty="0"/>
          </a:p>
        </p:txBody>
      </p:sp>
      <p:sp>
        <p:nvSpPr>
          <p:cNvPr id="14" name="Text 9"/>
          <p:cNvSpPr/>
          <p:nvPr/>
        </p:nvSpPr>
        <p:spPr>
          <a:xfrm>
            <a:off x="992386" y="7228403"/>
            <a:ext cx="12956977" cy="311229"/>
          </a:xfrm>
          <a:prstGeom prst="rect">
            <a:avLst/>
          </a:prstGeom>
          <a:noFill/>
          <a:ln/>
        </p:spPr>
        <p:txBody>
          <a:bodyPr wrap="none" lIns="0" tIns="0" rIns="0" bIns="0" rtlCol="0" anchor="t"/>
          <a:lstStyle/>
          <a:p>
            <a:pPr marL="342900" indent="-342900" algn="l">
              <a:lnSpc>
                <a:spcPts val="2450"/>
              </a:lnSpc>
              <a:buSzPct val="100000"/>
              <a:buFont typeface="+mj-lt"/>
              <a:buAutoNum type="arabicPeriod" startAt="3"/>
            </a:pPr>
            <a:r>
              <a:rPr lang="en-US" sz="1500" dirty="0">
                <a:solidFill>
                  <a:srgbClr val="2C3249"/>
                </a:solidFill>
                <a:latin typeface="Martel Sans" pitchFamily="34" charset="0"/>
                <a:ea typeface="Martel Sans" pitchFamily="34" charset="-122"/>
                <a:cs typeface="Martel Sans" pitchFamily="34" charset="-120"/>
              </a:rPr>
              <a:t>Making delicate adjustments to the pixels of the input image in alignment with the gradients to maximize the loss function.</a:t>
            </a:r>
            <a:endParaRPr lang="en-US" sz="1500" dirty="0"/>
          </a:p>
        </p:txBody>
      </p:sp>
      <p:sp>
        <p:nvSpPr>
          <p:cNvPr id="15" name="Rectangle 14">
            <a:extLst>
              <a:ext uri="{FF2B5EF4-FFF2-40B4-BE49-F238E27FC236}">
                <a16:creationId xmlns:a16="http://schemas.microsoft.com/office/drawing/2014/main" id="{BBB94DB7-52A5-D44D-2C0B-DB776C434967}"/>
              </a:ext>
            </a:extLst>
          </p:cNvPr>
          <p:cNvSpPr/>
          <p:nvPr/>
        </p:nvSpPr>
        <p:spPr>
          <a:xfrm>
            <a:off x="12881610" y="7818120"/>
            <a:ext cx="1657350" cy="311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64037" y="809625"/>
            <a:ext cx="8349258" cy="771525"/>
          </a:xfrm>
          <a:prstGeom prst="rect">
            <a:avLst/>
          </a:prstGeom>
          <a:noFill/>
          <a:ln/>
        </p:spPr>
        <p:txBody>
          <a:bodyPr wrap="none" lIns="0" tIns="0" rIns="0" bIns="0" rtlCol="0" anchor="t"/>
          <a:lstStyle/>
          <a:p>
            <a:pPr marL="0" indent="0">
              <a:lnSpc>
                <a:spcPts val="6050"/>
              </a:lnSpc>
              <a:buNone/>
            </a:pPr>
            <a:r>
              <a:rPr lang="en-US" sz="4850" b="1" dirty="0">
                <a:solidFill>
                  <a:srgbClr val="272D45"/>
                </a:solidFill>
                <a:latin typeface="Kanit Light" pitchFamily="34" charset="0"/>
                <a:ea typeface="Kanit Light" pitchFamily="34" charset="-122"/>
                <a:cs typeface="Kanit Light" pitchFamily="34" charset="-120"/>
              </a:rPr>
              <a:t>Implementation - FGSM Attack</a:t>
            </a:r>
            <a:endParaRPr lang="en-US" sz="4850" b="1" dirty="0"/>
          </a:p>
        </p:txBody>
      </p:sp>
      <p:sp>
        <p:nvSpPr>
          <p:cNvPr id="3" name="Text 1"/>
          <p:cNvSpPr/>
          <p:nvPr/>
        </p:nvSpPr>
        <p:spPr>
          <a:xfrm>
            <a:off x="864037" y="1951434"/>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latin typeface="Martel Sans" pitchFamily="34" charset="0"/>
                <a:ea typeface="Martel Sans" pitchFamily="34" charset="-122"/>
                <a:cs typeface="Martel Sans" pitchFamily="34" charset="-120"/>
              </a:rPr>
              <a:t>The FGSM attack algorithm is implemented in Python. This code defines a function that takes an image, a classification model, and an epsilon value as inputs. It then calculates the gradients of the model's loss function with respect to the image. Finally, it perturbs the image by adding the scaled gradients.</a:t>
            </a:r>
            <a:endParaRPr lang="en-US" sz="1900" dirty="0"/>
          </a:p>
        </p:txBody>
      </p:sp>
      <p:sp>
        <p:nvSpPr>
          <p:cNvPr id="4" name="Text 2"/>
          <p:cNvSpPr/>
          <p:nvPr/>
        </p:nvSpPr>
        <p:spPr>
          <a:xfrm>
            <a:off x="864037" y="3414236"/>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latin typeface="Martel Sans" pitchFamily="34" charset="0"/>
                <a:ea typeface="Martel Sans" pitchFamily="34" charset="-122"/>
                <a:cs typeface="Martel Sans" pitchFamily="34" charset="-120"/>
              </a:rPr>
              <a:t>The perturbed image is then fed into the model for classification. If the model misclassifies the perturbed image, the attack has been successful. The epsilon value controls the strength of the perturbation. Larger values of epsilon lead to more significant changes in the image, potentially making it easier to fool the model.</a:t>
            </a:r>
            <a:endParaRPr lang="en-US" sz="1900" dirty="0"/>
          </a:p>
        </p:txBody>
      </p:sp>
      <p:sp>
        <p:nvSpPr>
          <p:cNvPr id="5" name="Text 3"/>
          <p:cNvSpPr/>
          <p:nvPr/>
        </p:nvSpPr>
        <p:spPr>
          <a:xfrm>
            <a:off x="1258967" y="4877038"/>
            <a:ext cx="1250739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C3249"/>
                </a:solidFill>
                <a:latin typeface="Martel Sans" pitchFamily="34" charset="0"/>
                <a:ea typeface="Martel Sans" pitchFamily="34" charset="-122"/>
                <a:cs typeface="Martel Sans" pitchFamily="34" charset="-120"/>
              </a:rPr>
              <a:t>Experiments were conducted to examine the effects of the FGSM attack on three pre-trained CNN models: DenseNet161, RESNET34, EfficientNet-B0,</a:t>
            </a:r>
            <a:endParaRPr lang="en-US" sz="1900" dirty="0"/>
          </a:p>
        </p:txBody>
      </p:sp>
      <p:sp>
        <p:nvSpPr>
          <p:cNvPr id="6" name="Text 4"/>
          <p:cNvSpPr/>
          <p:nvPr/>
        </p:nvSpPr>
        <p:spPr>
          <a:xfrm>
            <a:off x="1258967" y="5753457"/>
            <a:ext cx="1250739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C3249"/>
                </a:solidFill>
                <a:latin typeface="Martel Sans" pitchFamily="34" charset="0"/>
                <a:ea typeface="Martel Sans" pitchFamily="34" charset="-122"/>
                <a:cs typeface="Martel Sans" pitchFamily="34" charset="-120"/>
              </a:rPr>
              <a:t>The ImageNet dataset comprises 1000 classes on which the models were pre-trained, we opted to utilize the Tiny ImageNet, which contains 100 classes, for our evaluation.</a:t>
            </a:r>
            <a:endParaRPr lang="en-US" sz="1900" dirty="0"/>
          </a:p>
        </p:txBody>
      </p:sp>
      <p:sp>
        <p:nvSpPr>
          <p:cNvPr id="7" name="Text 5"/>
          <p:cNvSpPr/>
          <p:nvPr/>
        </p:nvSpPr>
        <p:spPr>
          <a:xfrm>
            <a:off x="1258967" y="6629876"/>
            <a:ext cx="1250739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C3249"/>
                </a:solidFill>
                <a:latin typeface="Martel Sans" pitchFamily="34" charset="0"/>
                <a:ea typeface="Martel Sans" pitchFamily="34" charset="-122"/>
                <a:cs typeface="Martel Sans" pitchFamily="34" charset="-120"/>
              </a:rPr>
              <a:t>Models are initially evaluated without attacks, followed by launching attacks to create adversarial images, and then reevaluating the models' classification performance using these adversarial images.</a:t>
            </a:r>
            <a:endParaRPr lang="en-US" sz="1900" dirty="0"/>
          </a:p>
        </p:txBody>
      </p:sp>
      <p:sp>
        <p:nvSpPr>
          <p:cNvPr id="8" name="Rectangle 7">
            <a:extLst>
              <a:ext uri="{FF2B5EF4-FFF2-40B4-BE49-F238E27FC236}">
                <a16:creationId xmlns:a16="http://schemas.microsoft.com/office/drawing/2014/main" id="{C2926699-C394-F0DA-353A-66D2EC044BBF}"/>
              </a:ext>
            </a:extLst>
          </p:cNvPr>
          <p:cNvSpPr/>
          <p:nvPr/>
        </p:nvSpPr>
        <p:spPr>
          <a:xfrm>
            <a:off x="12893040" y="7806690"/>
            <a:ext cx="1611630" cy="2971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72095" y="442793"/>
            <a:ext cx="6072307" cy="503158"/>
          </a:xfrm>
          <a:prstGeom prst="rect">
            <a:avLst/>
          </a:prstGeom>
          <a:noFill/>
          <a:ln/>
        </p:spPr>
        <p:txBody>
          <a:bodyPr wrap="none" lIns="0" tIns="0" rIns="0" bIns="0" rtlCol="0" anchor="t"/>
          <a:lstStyle/>
          <a:p>
            <a:pPr marL="0" indent="0">
              <a:lnSpc>
                <a:spcPts val="3950"/>
              </a:lnSpc>
              <a:buNone/>
            </a:pPr>
            <a:r>
              <a:rPr lang="en-US" sz="3150" b="1" dirty="0">
                <a:solidFill>
                  <a:srgbClr val="272D45"/>
                </a:solidFill>
                <a:latin typeface="Kanit Light" pitchFamily="34" charset="0"/>
                <a:ea typeface="Kanit Light" pitchFamily="34" charset="-122"/>
                <a:cs typeface="Kanit Light" pitchFamily="34" charset="-120"/>
              </a:rPr>
              <a:t>Results – In Absence of any attack</a:t>
            </a:r>
            <a:endParaRPr lang="en-US" sz="3150" b="1" dirty="0"/>
          </a:p>
        </p:txBody>
      </p:sp>
      <p:sp>
        <p:nvSpPr>
          <p:cNvPr id="3" name="Text 1"/>
          <p:cNvSpPr/>
          <p:nvPr/>
        </p:nvSpPr>
        <p:spPr>
          <a:xfrm>
            <a:off x="572095" y="1267897"/>
            <a:ext cx="13486209" cy="257532"/>
          </a:xfrm>
          <a:prstGeom prst="rect">
            <a:avLst/>
          </a:prstGeom>
          <a:noFill/>
          <a:ln/>
        </p:spPr>
        <p:txBody>
          <a:bodyPr wrap="none" lIns="0" tIns="0" rIns="0" bIns="0" rtlCol="0" anchor="t"/>
          <a:lstStyle/>
          <a:p>
            <a:pPr marL="0" indent="0">
              <a:lnSpc>
                <a:spcPts val="2000"/>
              </a:lnSpc>
              <a:buNone/>
            </a:pPr>
            <a:endParaRPr lang="en-US" sz="1250" dirty="0"/>
          </a:p>
        </p:txBody>
      </p:sp>
      <p:sp>
        <p:nvSpPr>
          <p:cNvPr id="4" name="Text 2"/>
          <p:cNvSpPr/>
          <p:nvPr/>
        </p:nvSpPr>
        <p:spPr>
          <a:xfrm>
            <a:off x="572095" y="1706523"/>
            <a:ext cx="13486209" cy="772597"/>
          </a:xfrm>
          <a:prstGeom prst="rect">
            <a:avLst/>
          </a:prstGeom>
          <a:noFill/>
          <a:ln/>
        </p:spPr>
        <p:txBody>
          <a:bodyPr wrap="square" lIns="0" tIns="0" rIns="0" bIns="0" rtlCol="0" anchor="t"/>
          <a:lstStyle/>
          <a:p>
            <a:pPr marL="0" indent="0">
              <a:lnSpc>
                <a:spcPts val="2000"/>
              </a:lnSpc>
              <a:buNone/>
            </a:pPr>
            <a:r>
              <a:rPr lang="en-US" sz="1250" dirty="0">
                <a:solidFill>
                  <a:srgbClr val="2C3249"/>
                </a:solidFill>
                <a:latin typeface="Martel Sans" pitchFamily="34" charset="0"/>
                <a:ea typeface="Martel Sans" pitchFamily="34" charset="-122"/>
                <a:cs typeface="Martel Sans" pitchFamily="34" charset="-120"/>
              </a:rPr>
              <a:t>Before introducing adversarial attacks, we established the baseline performance of the three models (ResNet34, DenseNet161, and EfficientNet-B0) on clean, unperturbed data. The evaluation focused on top-1 and top-5 error rates, representing the percentage of predictions where the true label was not among the top 1 or top 5 predictions, respectively. The table and figures below will showcase these baseline results.</a:t>
            </a:r>
            <a:endParaRPr lang="en-US" sz="1250" dirty="0"/>
          </a:p>
        </p:txBody>
      </p:sp>
      <p:pic>
        <p:nvPicPr>
          <p:cNvPr id="5" name="Image 0" descr="preencoded.png"/>
          <p:cNvPicPr>
            <a:picLocks noChangeAspect="1"/>
          </p:cNvPicPr>
          <p:nvPr/>
        </p:nvPicPr>
        <p:blipFill>
          <a:blip r:embed="rId3"/>
          <a:stretch>
            <a:fillRect/>
          </a:stretch>
        </p:blipFill>
        <p:spPr>
          <a:xfrm>
            <a:off x="572095" y="2660213"/>
            <a:ext cx="7451765" cy="4689634"/>
          </a:xfrm>
          <a:prstGeom prst="rect">
            <a:avLst/>
          </a:prstGeom>
        </p:spPr>
      </p:pic>
      <p:sp>
        <p:nvSpPr>
          <p:cNvPr id="6" name="Text 3"/>
          <p:cNvSpPr/>
          <p:nvPr/>
        </p:nvSpPr>
        <p:spPr>
          <a:xfrm>
            <a:off x="572095" y="7530941"/>
            <a:ext cx="13486209" cy="257532"/>
          </a:xfrm>
          <a:prstGeom prst="rect">
            <a:avLst/>
          </a:prstGeom>
          <a:noFill/>
          <a:ln/>
        </p:spPr>
        <p:txBody>
          <a:bodyPr wrap="none" lIns="0" tIns="0" rIns="0" bIns="0" rtlCol="0" anchor="t"/>
          <a:lstStyle/>
          <a:p>
            <a:pPr marL="0" indent="0">
              <a:lnSpc>
                <a:spcPts val="2000"/>
              </a:lnSpc>
              <a:buNone/>
            </a:pPr>
            <a:endParaRPr lang="en-US" sz="1250" dirty="0"/>
          </a:p>
        </p:txBody>
      </p:sp>
      <p:sp>
        <p:nvSpPr>
          <p:cNvPr id="7" name="Rectangle 6">
            <a:extLst>
              <a:ext uri="{FF2B5EF4-FFF2-40B4-BE49-F238E27FC236}">
                <a16:creationId xmlns:a16="http://schemas.microsoft.com/office/drawing/2014/main" id="{4210F514-14F8-DF4D-AAED-3F9D1AC1C3EE}"/>
              </a:ext>
            </a:extLst>
          </p:cNvPr>
          <p:cNvSpPr/>
          <p:nvPr/>
        </p:nvSpPr>
        <p:spPr>
          <a:xfrm>
            <a:off x="12801600" y="7788473"/>
            <a:ext cx="1725930" cy="2575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83727" y="438865"/>
            <a:ext cx="5462945" cy="1367076"/>
          </a:xfrm>
          <a:prstGeom prst="rect">
            <a:avLst/>
          </a:prstGeom>
        </p:spPr>
      </p:pic>
      <p:sp>
        <p:nvSpPr>
          <p:cNvPr id="3" name="Text 0"/>
          <p:cNvSpPr/>
          <p:nvPr/>
        </p:nvSpPr>
        <p:spPr>
          <a:xfrm>
            <a:off x="4583726" y="2042280"/>
            <a:ext cx="6256069" cy="476368"/>
          </a:xfrm>
          <a:prstGeom prst="rect">
            <a:avLst/>
          </a:prstGeom>
          <a:noFill/>
          <a:ln/>
        </p:spPr>
        <p:txBody>
          <a:bodyPr wrap="none" lIns="0" tIns="0" rIns="0" bIns="0" rtlCol="0" anchor="t"/>
          <a:lstStyle/>
          <a:p>
            <a:pPr marL="0" indent="0">
              <a:lnSpc>
                <a:spcPts val="2600"/>
              </a:lnSpc>
              <a:buNone/>
            </a:pPr>
            <a:r>
              <a:rPr lang="en-US" sz="1650" dirty="0">
                <a:solidFill>
                  <a:srgbClr val="2C3249"/>
                </a:solidFill>
                <a:latin typeface="Martel Sans" pitchFamily="34" charset="0"/>
                <a:ea typeface="Martel Sans" pitchFamily="34" charset="-122"/>
                <a:cs typeface="Martel Sans" pitchFamily="34" charset="-120"/>
              </a:rPr>
              <a:t>Fig1:DenseNet161 classifying tench with ~100% confidence</a:t>
            </a:r>
            <a:endParaRPr lang="en-US" sz="1650" dirty="0"/>
          </a:p>
        </p:txBody>
      </p:sp>
      <p:pic>
        <p:nvPicPr>
          <p:cNvPr id="4" name="Image 1" descr="preencoded.png"/>
          <p:cNvPicPr>
            <a:picLocks noChangeAspect="1"/>
          </p:cNvPicPr>
          <p:nvPr/>
        </p:nvPicPr>
        <p:blipFill>
          <a:blip r:embed="rId4"/>
          <a:stretch>
            <a:fillRect/>
          </a:stretch>
        </p:blipFill>
        <p:spPr>
          <a:xfrm>
            <a:off x="4583726" y="2754987"/>
            <a:ext cx="5462946" cy="1400651"/>
          </a:xfrm>
          <a:prstGeom prst="rect">
            <a:avLst/>
          </a:prstGeom>
        </p:spPr>
      </p:pic>
      <p:sp>
        <p:nvSpPr>
          <p:cNvPr id="5" name="Text 1"/>
          <p:cNvSpPr/>
          <p:nvPr/>
        </p:nvSpPr>
        <p:spPr>
          <a:xfrm>
            <a:off x="4583726" y="4391978"/>
            <a:ext cx="6256069" cy="336231"/>
          </a:xfrm>
          <a:prstGeom prst="rect">
            <a:avLst/>
          </a:prstGeom>
          <a:noFill/>
          <a:ln/>
        </p:spPr>
        <p:txBody>
          <a:bodyPr wrap="none" lIns="0" tIns="0" rIns="0" bIns="0" rtlCol="0" anchor="t"/>
          <a:lstStyle/>
          <a:p>
            <a:pPr marL="0" indent="0">
              <a:lnSpc>
                <a:spcPts val="2600"/>
              </a:lnSpc>
              <a:buNone/>
            </a:pPr>
            <a:r>
              <a:rPr lang="en-US" sz="1650" dirty="0">
                <a:solidFill>
                  <a:srgbClr val="2C3249"/>
                </a:solidFill>
                <a:latin typeface="Martel Sans" pitchFamily="34" charset="0"/>
                <a:ea typeface="Martel Sans" pitchFamily="34" charset="-122"/>
                <a:cs typeface="Martel Sans" pitchFamily="34" charset="-120"/>
              </a:rPr>
              <a:t>Fig2: Looks like Resnet34 </a:t>
            </a:r>
            <a:r>
              <a:rPr lang="en-US" sz="1650" i="1" dirty="0">
                <a:solidFill>
                  <a:srgbClr val="2C3249"/>
                </a:solidFill>
                <a:latin typeface="Martel Sans" pitchFamily="34" charset="0"/>
                <a:ea typeface="Martel Sans" pitchFamily="34" charset="-122"/>
                <a:cs typeface="Martel Sans" pitchFamily="34" charset="-120"/>
              </a:rPr>
              <a:t>found gold </a:t>
            </a:r>
            <a:r>
              <a:rPr lang="en-US" sz="1650" dirty="0">
                <a:solidFill>
                  <a:srgbClr val="2C3249"/>
                </a:solidFill>
                <a:latin typeface="Martel Sans" pitchFamily="34" charset="0"/>
                <a:ea typeface="Martel Sans" pitchFamily="34" charset="-122"/>
                <a:cs typeface="Martel Sans" pitchFamily="34" charset="-120"/>
              </a:rPr>
              <a:t>—it's 99.9% sure that it's a goldfish!</a:t>
            </a:r>
            <a:endParaRPr lang="en-US" sz="1650" dirty="0"/>
          </a:p>
        </p:txBody>
      </p:sp>
      <p:pic>
        <p:nvPicPr>
          <p:cNvPr id="6" name="Image 2" descr="preencoded.png"/>
          <p:cNvPicPr>
            <a:picLocks noChangeAspect="1"/>
          </p:cNvPicPr>
          <p:nvPr/>
        </p:nvPicPr>
        <p:blipFill>
          <a:blip r:embed="rId5"/>
          <a:stretch>
            <a:fillRect/>
          </a:stretch>
        </p:blipFill>
        <p:spPr>
          <a:xfrm>
            <a:off x="4583726" y="4964549"/>
            <a:ext cx="5462946" cy="2113359"/>
          </a:xfrm>
          <a:prstGeom prst="rect">
            <a:avLst/>
          </a:prstGeom>
        </p:spPr>
      </p:pic>
      <p:sp>
        <p:nvSpPr>
          <p:cNvPr id="7" name="Text 2"/>
          <p:cNvSpPr/>
          <p:nvPr/>
        </p:nvSpPr>
        <p:spPr>
          <a:xfrm>
            <a:off x="4583726" y="7314248"/>
            <a:ext cx="6256069" cy="200457"/>
          </a:xfrm>
          <a:prstGeom prst="rect">
            <a:avLst/>
          </a:prstGeom>
          <a:noFill/>
          <a:ln/>
        </p:spPr>
        <p:txBody>
          <a:bodyPr wrap="none" lIns="0" tIns="0" rIns="0" bIns="0" rtlCol="0" anchor="t"/>
          <a:lstStyle/>
          <a:p>
            <a:pPr marL="0" indent="0">
              <a:lnSpc>
                <a:spcPts val="2600"/>
              </a:lnSpc>
              <a:buNone/>
            </a:pPr>
            <a:r>
              <a:rPr lang="en-US" sz="1650" dirty="0">
                <a:solidFill>
                  <a:srgbClr val="2C3249"/>
                </a:solidFill>
                <a:latin typeface="Martel Sans" pitchFamily="34" charset="0"/>
                <a:ea typeface="Martel Sans" pitchFamily="34" charset="-122"/>
                <a:cs typeface="Martel Sans" pitchFamily="34" charset="-120"/>
              </a:rPr>
              <a:t>Fig 3: EfficientNet showing its efficiency</a:t>
            </a:r>
            <a:endParaRPr lang="en-US" sz="1650" dirty="0"/>
          </a:p>
        </p:txBody>
      </p:sp>
      <p:sp>
        <p:nvSpPr>
          <p:cNvPr id="8" name="Rectangle 7">
            <a:extLst>
              <a:ext uri="{FF2B5EF4-FFF2-40B4-BE49-F238E27FC236}">
                <a16:creationId xmlns:a16="http://schemas.microsoft.com/office/drawing/2014/main" id="{FD5D7904-763B-B036-FE96-BA51E42A2EDF}"/>
              </a:ext>
            </a:extLst>
          </p:cNvPr>
          <p:cNvSpPr/>
          <p:nvPr/>
        </p:nvSpPr>
        <p:spPr>
          <a:xfrm>
            <a:off x="12881610" y="7783830"/>
            <a:ext cx="1611630" cy="336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2161309" y="232757"/>
            <a:ext cx="7830590" cy="799278"/>
          </a:xfrm>
          <a:prstGeom prst="rect">
            <a:avLst/>
          </a:prstGeom>
          <a:noFill/>
          <a:ln/>
        </p:spPr>
        <p:txBody>
          <a:bodyPr wrap="none" lIns="0" tIns="0" rIns="0" bIns="0" rtlCol="0" anchor="t"/>
          <a:lstStyle/>
          <a:p>
            <a:pPr marL="0" indent="0">
              <a:lnSpc>
                <a:spcPts val="4250"/>
              </a:lnSpc>
              <a:buNone/>
            </a:pPr>
            <a:r>
              <a:rPr lang="en-US" sz="3400" b="1" dirty="0">
                <a:solidFill>
                  <a:srgbClr val="272D45"/>
                </a:solidFill>
                <a:latin typeface="Kanit Light" pitchFamily="34" charset="0"/>
                <a:ea typeface="Kanit Light" pitchFamily="34" charset="-122"/>
                <a:cs typeface="Kanit Light" pitchFamily="34" charset="-120"/>
              </a:rPr>
              <a:t>Results - In Presence of FGSM attack</a:t>
            </a:r>
            <a:endParaRPr lang="en-US" sz="3400" b="1" dirty="0"/>
          </a:p>
        </p:txBody>
      </p:sp>
      <p:pic>
        <p:nvPicPr>
          <p:cNvPr id="3" name="Image 0" descr="preencoded.png"/>
          <p:cNvPicPr>
            <a:picLocks noChangeAspect="1"/>
          </p:cNvPicPr>
          <p:nvPr/>
        </p:nvPicPr>
        <p:blipFill>
          <a:blip r:embed="rId3"/>
          <a:stretch>
            <a:fillRect/>
          </a:stretch>
        </p:blipFill>
        <p:spPr>
          <a:xfrm>
            <a:off x="2161308" y="1376839"/>
            <a:ext cx="7830589" cy="1552218"/>
          </a:xfrm>
          <a:prstGeom prst="rect">
            <a:avLst/>
          </a:prstGeom>
        </p:spPr>
      </p:pic>
      <p:sp>
        <p:nvSpPr>
          <p:cNvPr id="4" name="Text 1"/>
          <p:cNvSpPr/>
          <p:nvPr/>
        </p:nvSpPr>
        <p:spPr>
          <a:xfrm>
            <a:off x="2161308" y="2929057"/>
            <a:ext cx="7830590" cy="475893"/>
          </a:xfrm>
          <a:prstGeom prst="rect">
            <a:avLst/>
          </a:prstGeom>
          <a:noFill/>
          <a:ln/>
        </p:spPr>
        <p:txBody>
          <a:bodyPr wrap="none" lIns="0" tIns="0" rIns="0" bIns="0" rtlCol="0" anchor="t"/>
          <a:lstStyle/>
          <a:p>
            <a:pPr marL="0" indent="0">
              <a:lnSpc>
                <a:spcPts val="2200"/>
              </a:lnSpc>
              <a:buNone/>
            </a:pPr>
            <a:r>
              <a:rPr lang="en-US" sz="1600" b="1" dirty="0">
                <a:solidFill>
                  <a:srgbClr val="2C3249"/>
                </a:solidFill>
                <a:latin typeface="Martel Sans" pitchFamily="34" charset="0"/>
                <a:ea typeface="Martel Sans" pitchFamily="34" charset="-122"/>
                <a:cs typeface="Martel Sans" pitchFamily="34" charset="-120"/>
              </a:rPr>
              <a:t>Fig 4. for e=0.01 look at the confidence of the DenseNet161 for Goldfish</a:t>
            </a:r>
            <a:endParaRPr lang="en-US" sz="1600" b="1" dirty="0"/>
          </a:p>
        </p:txBody>
      </p:sp>
      <p:pic>
        <p:nvPicPr>
          <p:cNvPr id="5" name="Image 1" descr="preencoded.png"/>
          <p:cNvPicPr>
            <a:picLocks noChangeAspect="1"/>
          </p:cNvPicPr>
          <p:nvPr/>
        </p:nvPicPr>
        <p:blipFill>
          <a:blip r:embed="rId4"/>
          <a:stretch>
            <a:fillRect/>
          </a:stretch>
        </p:blipFill>
        <p:spPr>
          <a:xfrm>
            <a:off x="2161308" y="3601403"/>
            <a:ext cx="7830590" cy="1480185"/>
          </a:xfrm>
          <a:prstGeom prst="rect">
            <a:avLst/>
          </a:prstGeom>
        </p:spPr>
      </p:pic>
      <p:sp>
        <p:nvSpPr>
          <p:cNvPr id="6" name="Text 2"/>
          <p:cNvSpPr/>
          <p:nvPr/>
        </p:nvSpPr>
        <p:spPr>
          <a:xfrm>
            <a:off x="2161308" y="5095518"/>
            <a:ext cx="7830591" cy="475893"/>
          </a:xfrm>
          <a:prstGeom prst="rect">
            <a:avLst/>
          </a:prstGeom>
          <a:noFill/>
          <a:ln/>
        </p:spPr>
        <p:txBody>
          <a:bodyPr wrap="none" lIns="0" tIns="0" rIns="0" bIns="0" rtlCol="0" anchor="t"/>
          <a:lstStyle/>
          <a:p>
            <a:pPr marL="0" indent="0">
              <a:lnSpc>
                <a:spcPts val="2200"/>
              </a:lnSpc>
              <a:buNone/>
            </a:pPr>
            <a:r>
              <a:rPr lang="en-US" sz="1600" b="1" dirty="0">
                <a:solidFill>
                  <a:srgbClr val="2C3249"/>
                </a:solidFill>
                <a:latin typeface="Martel Sans" pitchFamily="34" charset="0"/>
                <a:ea typeface="Martel Sans" pitchFamily="34" charset="-122"/>
                <a:cs typeface="Martel Sans" pitchFamily="34" charset="-120"/>
              </a:rPr>
              <a:t>Fig 5. EfficientNet classified correctly with a depreciated value</a:t>
            </a:r>
            <a:endParaRPr lang="en-US" sz="1600" b="1" dirty="0"/>
          </a:p>
        </p:txBody>
      </p:sp>
      <p:pic>
        <p:nvPicPr>
          <p:cNvPr id="7" name="Image 2" descr="preencoded.png"/>
          <p:cNvPicPr>
            <a:picLocks noChangeAspect="1"/>
          </p:cNvPicPr>
          <p:nvPr/>
        </p:nvPicPr>
        <p:blipFill>
          <a:blip r:embed="rId5"/>
          <a:stretch>
            <a:fillRect/>
          </a:stretch>
        </p:blipFill>
        <p:spPr>
          <a:xfrm>
            <a:off x="2161306" y="5753933"/>
            <a:ext cx="7830591" cy="1518047"/>
          </a:xfrm>
          <a:prstGeom prst="rect">
            <a:avLst/>
          </a:prstGeom>
        </p:spPr>
      </p:pic>
      <p:sp>
        <p:nvSpPr>
          <p:cNvPr id="8" name="Text 3"/>
          <p:cNvSpPr/>
          <p:nvPr/>
        </p:nvSpPr>
        <p:spPr>
          <a:xfrm>
            <a:off x="2161306" y="7248049"/>
            <a:ext cx="7830593" cy="499823"/>
          </a:xfrm>
          <a:prstGeom prst="rect">
            <a:avLst/>
          </a:prstGeom>
          <a:noFill/>
          <a:ln/>
        </p:spPr>
        <p:txBody>
          <a:bodyPr wrap="none" lIns="0" tIns="0" rIns="0" bIns="0" rtlCol="0" anchor="t"/>
          <a:lstStyle/>
          <a:p>
            <a:pPr marL="0" indent="0">
              <a:lnSpc>
                <a:spcPts val="2200"/>
              </a:lnSpc>
              <a:buNone/>
            </a:pPr>
            <a:r>
              <a:rPr lang="en-US" sz="1600" b="1" dirty="0">
                <a:solidFill>
                  <a:srgbClr val="2C3249"/>
                </a:solidFill>
                <a:latin typeface="Martel Sans" pitchFamily="34" charset="0"/>
                <a:ea typeface="Martel Sans" pitchFamily="34" charset="-122"/>
                <a:cs typeface="Martel Sans" pitchFamily="34" charset="-120"/>
              </a:rPr>
              <a:t>Fig 6.  ResNet34’s classification result of true class is also poor</a:t>
            </a:r>
            <a:endParaRPr lang="en-US" sz="1600" b="1" dirty="0"/>
          </a:p>
        </p:txBody>
      </p:sp>
      <p:sp>
        <p:nvSpPr>
          <p:cNvPr id="9" name="Rectangle 8">
            <a:extLst>
              <a:ext uri="{FF2B5EF4-FFF2-40B4-BE49-F238E27FC236}">
                <a16:creationId xmlns:a16="http://schemas.microsoft.com/office/drawing/2014/main" id="{415131BA-891B-C6E2-3892-BF31EB8FFD8E}"/>
              </a:ext>
            </a:extLst>
          </p:cNvPr>
          <p:cNvSpPr/>
          <p:nvPr/>
        </p:nvSpPr>
        <p:spPr>
          <a:xfrm flipH="1" flipV="1">
            <a:off x="12881610" y="7747872"/>
            <a:ext cx="1668780" cy="3448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54368" y="515422"/>
            <a:ext cx="8306752" cy="584240"/>
          </a:xfrm>
          <a:prstGeom prst="rect">
            <a:avLst/>
          </a:prstGeom>
          <a:noFill/>
          <a:ln/>
        </p:spPr>
        <p:txBody>
          <a:bodyPr wrap="none" lIns="0" tIns="0" rIns="0" bIns="0" rtlCol="0" anchor="t"/>
          <a:lstStyle/>
          <a:p>
            <a:pPr marL="0" indent="0">
              <a:lnSpc>
                <a:spcPts val="4600"/>
              </a:lnSpc>
              <a:buNone/>
            </a:pPr>
            <a:r>
              <a:rPr lang="en-US" sz="3650" b="1" dirty="0">
                <a:solidFill>
                  <a:srgbClr val="272D45"/>
                </a:solidFill>
                <a:latin typeface="Kanit Light" pitchFamily="34" charset="0"/>
                <a:ea typeface="Kanit Light" pitchFamily="34" charset="-122"/>
                <a:cs typeface="Kanit Light" pitchFamily="34" charset="-120"/>
              </a:rPr>
              <a:t>FGSM Attacks: Results and Analysis</a:t>
            </a:r>
            <a:endParaRPr lang="en-US" sz="3650" b="1" dirty="0"/>
          </a:p>
        </p:txBody>
      </p:sp>
      <p:sp>
        <p:nvSpPr>
          <p:cNvPr id="3" name="Text 1"/>
          <p:cNvSpPr/>
          <p:nvPr/>
        </p:nvSpPr>
        <p:spPr>
          <a:xfrm>
            <a:off x="654368" y="1346662"/>
            <a:ext cx="13321665" cy="1024111"/>
          </a:xfrm>
          <a:prstGeom prst="rect">
            <a:avLst/>
          </a:prstGeom>
          <a:noFill/>
          <a:ln/>
        </p:spPr>
        <p:txBody>
          <a:bodyPr wrap="square" lIns="0" tIns="0" rIns="0" bIns="0" rtlCol="0" anchor="t"/>
          <a:lstStyle/>
          <a:p>
            <a:pPr marL="0" indent="0">
              <a:lnSpc>
                <a:spcPts val="2350"/>
              </a:lnSpc>
              <a:buNone/>
            </a:pPr>
            <a:r>
              <a:rPr lang="en-US" sz="1600" dirty="0">
                <a:solidFill>
                  <a:srgbClr val="2C3249"/>
                </a:solidFill>
                <a:latin typeface="Martel Sans" pitchFamily="34" charset="0"/>
                <a:ea typeface="Martel Sans" pitchFamily="34" charset="-122"/>
                <a:cs typeface="Martel Sans" pitchFamily="34" charset="-120"/>
              </a:rPr>
              <a:t>The FGSM attack was applied to DenseNet161, ResNet34, and EfficientNet-B0 with increasing levels of perturbation. The attack was conducted with epsilon values ranging from 0.01 to 0.10. This slide shows the top-1 and top-5 error rates for each model across the epsilon range. The results indicate that all three models exhibit a significant rise in top-1 error rates as the epsilon value increases.</a:t>
            </a:r>
            <a:endParaRPr lang="en-US" sz="1600" dirty="0"/>
          </a:p>
        </p:txBody>
      </p:sp>
      <p:sp>
        <p:nvSpPr>
          <p:cNvPr id="4" name="Text 2"/>
          <p:cNvSpPr/>
          <p:nvPr/>
        </p:nvSpPr>
        <p:spPr>
          <a:xfrm>
            <a:off x="654368" y="2581036"/>
            <a:ext cx="13321665" cy="897255"/>
          </a:xfrm>
          <a:prstGeom prst="rect">
            <a:avLst/>
          </a:prstGeom>
          <a:noFill/>
          <a:ln/>
        </p:spPr>
        <p:txBody>
          <a:bodyPr wrap="square" lIns="0" tIns="0" rIns="0" bIns="0" rtlCol="0" anchor="t"/>
          <a:lstStyle/>
          <a:p>
            <a:pPr marL="0" indent="0">
              <a:lnSpc>
                <a:spcPts val="2350"/>
              </a:lnSpc>
              <a:buNone/>
            </a:pPr>
            <a:r>
              <a:rPr lang="en-US" sz="1600" dirty="0">
                <a:solidFill>
                  <a:srgbClr val="2C3249"/>
                </a:solidFill>
                <a:latin typeface="Martel Sans" pitchFamily="34" charset="0"/>
                <a:ea typeface="Martel Sans" pitchFamily="34" charset="-122"/>
                <a:cs typeface="Martel Sans" pitchFamily="34" charset="-120"/>
              </a:rPr>
              <a:t>Interestingly, EfficientNet-B0 demonstrates greater resilience to FGSM perturbations compared to the other two models. This suggests that EfficientNet-B0 is more robust to adversarial attacks. </a:t>
            </a:r>
            <a:endParaRPr lang="en-US" sz="1600" dirty="0"/>
          </a:p>
        </p:txBody>
      </p:sp>
      <p:pic>
        <p:nvPicPr>
          <p:cNvPr id="5" name="Image 0" descr="preencoded.png"/>
          <p:cNvPicPr>
            <a:picLocks noChangeAspect="1"/>
          </p:cNvPicPr>
          <p:nvPr/>
        </p:nvPicPr>
        <p:blipFill>
          <a:blip r:embed="rId3"/>
          <a:stretch>
            <a:fillRect/>
          </a:stretch>
        </p:blipFill>
        <p:spPr>
          <a:xfrm>
            <a:off x="872082" y="3599736"/>
            <a:ext cx="5412339" cy="3436858"/>
          </a:xfrm>
          <a:prstGeom prst="rect">
            <a:avLst/>
          </a:prstGeom>
        </p:spPr>
      </p:pic>
      <p:sp>
        <p:nvSpPr>
          <p:cNvPr id="6" name="Text 3"/>
          <p:cNvSpPr/>
          <p:nvPr/>
        </p:nvSpPr>
        <p:spPr>
          <a:xfrm>
            <a:off x="654368" y="6737509"/>
            <a:ext cx="6432828" cy="299085"/>
          </a:xfrm>
          <a:prstGeom prst="rect">
            <a:avLst/>
          </a:prstGeom>
          <a:noFill/>
          <a:ln/>
        </p:spPr>
        <p:txBody>
          <a:bodyPr wrap="none" lIns="0" tIns="0" rIns="0" bIns="0" rtlCol="0" anchor="t"/>
          <a:lstStyle/>
          <a:p>
            <a:pPr marL="0" indent="0">
              <a:lnSpc>
                <a:spcPts val="2350"/>
              </a:lnSpc>
              <a:buNone/>
            </a:pPr>
            <a:endParaRPr lang="en-US" sz="1450" dirty="0"/>
          </a:p>
        </p:txBody>
      </p:sp>
      <p:pic>
        <p:nvPicPr>
          <p:cNvPr id="7" name="Image 1" descr="preencoded.png"/>
          <p:cNvPicPr>
            <a:picLocks noChangeAspect="1"/>
          </p:cNvPicPr>
          <p:nvPr/>
        </p:nvPicPr>
        <p:blipFill>
          <a:blip r:embed="rId4"/>
          <a:stretch>
            <a:fillRect/>
          </a:stretch>
        </p:blipFill>
        <p:spPr>
          <a:xfrm>
            <a:off x="6932815" y="3599736"/>
            <a:ext cx="5070762" cy="3436858"/>
          </a:xfrm>
          <a:prstGeom prst="rect">
            <a:avLst/>
          </a:prstGeom>
        </p:spPr>
      </p:pic>
      <p:sp>
        <p:nvSpPr>
          <p:cNvPr id="8" name="Text 4"/>
          <p:cNvSpPr/>
          <p:nvPr/>
        </p:nvSpPr>
        <p:spPr>
          <a:xfrm>
            <a:off x="654368" y="7415093"/>
            <a:ext cx="13321665" cy="299085"/>
          </a:xfrm>
          <a:prstGeom prst="rect">
            <a:avLst/>
          </a:prstGeom>
          <a:noFill/>
          <a:ln/>
        </p:spPr>
        <p:txBody>
          <a:bodyPr wrap="none" lIns="0" tIns="0" rIns="0" bIns="0" rtlCol="0" anchor="t"/>
          <a:lstStyle/>
          <a:p>
            <a:pPr marL="0" indent="0">
              <a:lnSpc>
                <a:spcPts val="2350"/>
              </a:lnSpc>
              <a:buNone/>
            </a:pPr>
            <a:endParaRPr lang="en-US" sz="1450" dirty="0"/>
          </a:p>
        </p:txBody>
      </p:sp>
      <p:sp>
        <p:nvSpPr>
          <p:cNvPr id="9" name="Rectangle 8">
            <a:extLst>
              <a:ext uri="{FF2B5EF4-FFF2-40B4-BE49-F238E27FC236}">
                <a16:creationId xmlns:a16="http://schemas.microsoft.com/office/drawing/2014/main" id="{F849631D-FB91-4F50-1299-032087E0FD0A}"/>
              </a:ext>
            </a:extLst>
          </p:cNvPr>
          <p:cNvSpPr/>
          <p:nvPr/>
        </p:nvSpPr>
        <p:spPr>
          <a:xfrm>
            <a:off x="12915900" y="7725608"/>
            <a:ext cx="1623060" cy="378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a mustache and glasses">
            <a:extLst>
              <a:ext uri="{FF2B5EF4-FFF2-40B4-BE49-F238E27FC236}">
                <a16:creationId xmlns:a16="http://schemas.microsoft.com/office/drawing/2014/main" id="{DD54E3EE-D758-BFC9-DB07-1298A2779601}"/>
              </a:ext>
            </a:extLst>
          </p:cNvPr>
          <p:cNvPicPr>
            <a:picLocks noChangeAspect="1"/>
          </p:cNvPicPr>
          <p:nvPr/>
        </p:nvPicPr>
        <p:blipFill>
          <a:blip r:embed="rId2"/>
          <a:stretch>
            <a:fillRect/>
          </a:stretch>
        </p:blipFill>
        <p:spPr>
          <a:xfrm>
            <a:off x="838263" y="2283823"/>
            <a:ext cx="1578040" cy="1874520"/>
          </a:xfrm>
          <a:prstGeom prst="rect">
            <a:avLst/>
          </a:prstGeom>
        </p:spPr>
      </p:pic>
      <p:pic>
        <p:nvPicPr>
          <p:cNvPr id="11" name="Picture 10" descr="A person with long hair wearing a black shirt">
            <a:extLst>
              <a:ext uri="{FF2B5EF4-FFF2-40B4-BE49-F238E27FC236}">
                <a16:creationId xmlns:a16="http://schemas.microsoft.com/office/drawing/2014/main" id="{4B8E9562-8F3C-C7E2-4925-F095CC93C175}"/>
              </a:ext>
            </a:extLst>
          </p:cNvPr>
          <p:cNvPicPr>
            <a:picLocks noChangeAspect="1"/>
          </p:cNvPicPr>
          <p:nvPr/>
        </p:nvPicPr>
        <p:blipFill>
          <a:blip r:embed="rId3"/>
          <a:stretch>
            <a:fillRect/>
          </a:stretch>
        </p:blipFill>
        <p:spPr>
          <a:xfrm>
            <a:off x="3257260" y="2283823"/>
            <a:ext cx="1844345" cy="1874520"/>
          </a:xfrm>
          <a:prstGeom prst="rect">
            <a:avLst/>
          </a:prstGeom>
        </p:spPr>
      </p:pic>
      <p:pic>
        <p:nvPicPr>
          <p:cNvPr id="8" name="Picture 7" descr="A person in a striped dress&#10;&#10;Description automatically generated">
            <a:extLst>
              <a:ext uri="{FF2B5EF4-FFF2-40B4-BE49-F238E27FC236}">
                <a16:creationId xmlns:a16="http://schemas.microsoft.com/office/drawing/2014/main" id="{B27B04DC-A7D3-6CCA-84EE-9AE261AF4140}"/>
              </a:ext>
            </a:extLst>
          </p:cNvPr>
          <p:cNvPicPr>
            <a:picLocks noChangeAspect="1"/>
          </p:cNvPicPr>
          <p:nvPr/>
        </p:nvPicPr>
        <p:blipFill>
          <a:blip r:embed="rId4"/>
          <a:stretch>
            <a:fillRect/>
          </a:stretch>
        </p:blipFill>
        <p:spPr>
          <a:xfrm>
            <a:off x="5942562" y="2283823"/>
            <a:ext cx="1920963" cy="1821575"/>
          </a:xfrm>
          <a:prstGeom prst="rect">
            <a:avLst/>
          </a:prstGeom>
        </p:spPr>
      </p:pic>
      <p:sp>
        <p:nvSpPr>
          <p:cNvPr id="3" name="TextBox 2">
            <a:extLst>
              <a:ext uri="{FF2B5EF4-FFF2-40B4-BE49-F238E27FC236}">
                <a16:creationId xmlns:a16="http://schemas.microsoft.com/office/drawing/2014/main" id="{58211F9D-38DD-AEEB-E2A5-4448EBF55902}"/>
              </a:ext>
            </a:extLst>
          </p:cNvPr>
          <p:cNvSpPr txBox="1"/>
          <p:nvPr/>
        </p:nvSpPr>
        <p:spPr>
          <a:xfrm>
            <a:off x="571572" y="4482334"/>
            <a:ext cx="2111422" cy="646331"/>
          </a:xfrm>
          <a:prstGeom prst="rect">
            <a:avLst/>
          </a:prstGeom>
          <a:noFill/>
        </p:spPr>
        <p:txBody>
          <a:bodyPr wrap="square">
            <a:spAutoFit/>
          </a:bodyPr>
          <a:lstStyle/>
          <a:p>
            <a:r>
              <a:rPr lang="en-US" b="1" dirty="0"/>
              <a:t>Koustav Mazumder</a:t>
            </a:r>
          </a:p>
          <a:p>
            <a:r>
              <a:rPr lang="en-US" b="1" dirty="0"/>
              <a:t>        C24-006</a:t>
            </a:r>
          </a:p>
        </p:txBody>
      </p:sp>
      <p:sp>
        <p:nvSpPr>
          <p:cNvPr id="6" name="TextBox 5">
            <a:extLst>
              <a:ext uri="{FF2B5EF4-FFF2-40B4-BE49-F238E27FC236}">
                <a16:creationId xmlns:a16="http://schemas.microsoft.com/office/drawing/2014/main" id="{63AA3B1D-4FE5-0FB2-E5CD-F98A522570FC}"/>
              </a:ext>
            </a:extLst>
          </p:cNvPr>
          <p:cNvSpPr txBox="1"/>
          <p:nvPr/>
        </p:nvSpPr>
        <p:spPr>
          <a:xfrm>
            <a:off x="3257260" y="4482334"/>
            <a:ext cx="1844345" cy="646331"/>
          </a:xfrm>
          <a:prstGeom prst="rect">
            <a:avLst/>
          </a:prstGeom>
          <a:noFill/>
        </p:spPr>
        <p:txBody>
          <a:bodyPr wrap="square">
            <a:spAutoFit/>
          </a:bodyPr>
          <a:lstStyle/>
          <a:p>
            <a:r>
              <a:rPr lang="en-US" b="1" dirty="0"/>
              <a:t>Mili Chowdhury</a:t>
            </a:r>
          </a:p>
          <a:p>
            <a:r>
              <a:rPr lang="en-US" b="1" dirty="0"/>
              <a:t>       C24-008</a:t>
            </a:r>
          </a:p>
        </p:txBody>
      </p:sp>
      <p:sp>
        <p:nvSpPr>
          <p:cNvPr id="9" name="TextBox 8">
            <a:extLst>
              <a:ext uri="{FF2B5EF4-FFF2-40B4-BE49-F238E27FC236}">
                <a16:creationId xmlns:a16="http://schemas.microsoft.com/office/drawing/2014/main" id="{C8205190-153A-C82E-C639-DBA6EAAD22AB}"/>
              </a:ext>
            </a:extLst>
          </p:cNvPr>
          <p:cNvSpPr txBox="1"/>
          <p:nvPr/>
        </p:nvSpPr>
        <p:spPr>
          <a:xfrm>
            <a:off x="5942562" y="4500435"/>
            <a:ext cx="2080260" cy="646331"/>
          </a:xfrm>
          <a:prstGeom prst="rect">
            <a:avLst/>
          </a:prstGeom>
          <a:noFill/>
        </p:spPr>
        <p:txBody>
          <a:bodyPr wrap="square">
            <a:spAutoFit/>
          </a:bodyPr>
          <a:lstStyle/>
          <a:p>
            <a:r>
              <a:rPr lang="en-US" b="1" dirty="0"/>
              <a:t>Pratishruti Sahoo</a:t>
            </a:r>
          </a:p>
          <a:p>
            <a:r>
              <a:rPr lang="en-US" b="1" dirty="0"/>
              <a:t>        C24-009</a:t>
            </a:r>
          </a:p>
        </p:txBody>
      </p:sp>
      <p:sp>
        <p:nvSpPr>
          <p:cNvPr id="10" name="TextBox 9">
            <a:extLst>
              <a:ext uri="{FF2B5EF4-FFF2-40B4-BE49-F238E27FC236}">
                <a16:creationId xmlns:a16="http://schemas.microsoft.com/office/drawing/2014/main" id="{5EEADC52-446D-8312-CABB-2B1698A4B67D}"/>
              </a:ext>
            </a:extLst>
          </p:cNvPr>
          <p:cNvSpPr txBox="1"/>
          <p:nvPr/>
        </p:nvSpPr>
        <p:spPr>
          <a:xfrm>
            <a:off x="5886450" y="1062990"/>
            <a:ext cx="3646170" cy="584775"/>
          </a:xfrm>
          <a:prstGeom prst="rect">
            <a:avLst/>
          </a:prstGeom>
          <a:noFill/>
        </p:spPr>
        <p:txBody>
          <a:bodyPr wrap="square" rtlCol="0">
            <a:spAutoFit/>
          </a:bodyPr>
          <a:lstStyle/>
          <a:p>
            <a:r>
              <a:rPr lang="en-US" sz="3200" b="1" u="sng" dirty="0"/>
              <a:t>Presented By</a:t>
            </a:r>
          </a:p>
        </p:txBody>
      </p:sp>
      <p:pic>
        <p:nvPicPr>
          <p:cNvPr id="13" name="Picture 12" descr="A person in a blue shirt">
            <a:extLst>
              <a:ext uri="{FF2B5EF4-FFF2-40B4-BE49-F238E27FC236}">
                <a16:creationId xmlns:a16="http://schemas.microsoft.com/office/drawing/2014/main" id="{F9DE5480-CB7F-9090-7940-A209CB3D3CD9}"/>
              </a:ext>
            </a:extLst>
          </p:cNvPr>
          <p:cNvPicPr>
            <a:picLocks noChangeAspect="1"/>
          </p:cNvPicPr>
          <p:nvPr/>
        </p:nvPicPr>
        <p:blipFill>
          <a:blip r:embed="rId5"/>
          <a:stretch>
            <a:fillRect/>
          </a:stretch>
        </p:blipFill>
        <p:spPr>
          <a:xfrm>
            <a:off x="8734949" y="2281646"/>
            <a:ext cx="1844345" cy="1821575"/>
          </a:xfrm>
          <a:prstGeom prst="rect">
            <a:avLst/>
          </a:prstGeom>
        </p:spPr>
      </p:pic>
      <p:sp>
        <p:nvSpPr>
          <p:cNvPr id="14" name="TextBox 13">
            <a:extLst>
              <a:ext uri="{FF2B5EF4-FFF2-40B4-BE49-F238E27FC236}">
                <a16:creationId xmlns:a16="http://schemas.microsoft.com/office/drawing/2014/main" id="{DFB3310F-AD5A-1133-58BA-64D4AD6BC74B}"/>
              </a:ext>
            </a:extLst>
          </p:cNvPr>
          <p:cNvSpPr txBox="1"/>
          <p:nvPr/>
        </p:nvSpPr>
        <p:spPr>
          <a:xfrm>
            <a:off x="8926830" y="4512005"/>
            <a:ext cx="1652464" cy="646331"/>
          </a:xfrm>
          <a:prstGeom prst="rect">
            <a:avLst/>
          </a:prstGeom>
          <a:noFill/>
        </p:spPr>
        <p:txBody>
          <a:bodyPr wrap="square" rtlCol="0">
            <a:spAutoFit/>
          </a:bodyPr>
          <a:lstStyle/>
          <a:p>
            <a:r>
              <a:rPr lang="en-US" b="1" dirty="0"/>
              <a:t>Jyoti Mallik</a:t>
            </a:r>
          </a:p>
          <a:p>
            <a:r>
              <a:rPr lang="en-US" b="1" dirty="0"/>
              <a:t>    C24-005</a:t>
            </a:r>
          </a:p>
        </p:txBody>
      </p:sp>
      <p:pic>
        <p:nvPicPr>
          <p:cNvPr id="17" name="Picture 16">
            <a:extLst>
              <a:ext uri="{FF2B5EF4-FFF2-40B4-BE49-F238E27FC236}">
                <a16:creationId xmlns:a16="http://schemas.microsoft.com/office/drawing/2014/main" id="{79249026-1839-C942-BC94-9ABB95E1A093}"/>
              </a:ext>
            </a:extLst>
          </p:cNvPr>
          <p:cNvPicPr>
            <a:picLocks noChangeAspect="1"/>
          </p:cNvPicPr>
          <p:nvPr/>
        </p:nvPicPr>
        <p:blipFill>
          <a:blip r:embed="rId6"/>
          <a:stretch>
            <a:fillRect/>
          </a:stretch>
        </p:blipFill>
        <p:spPr>
          <a:xfrm>
            <a:off x="5135895" y="5541803"/>
            <a:ext cx="3315201" cy="2419200"/>
          </a:xfrm>
          <a:prstGeom prst="rect">
            <a:avLst/>
          </a:prstGeom>
        </p:spPr>
      </p:pic>
      <p:sp>
        <p:nvSpPr>
          <p:cNvPr id="18" name="TextBox 17">
            <a:extLst>
              <a:ext uri="{FF2B5EF4-FFF2-40B4-BE49-F238E27FC236}">
                <a16:creationId xmlns:a16="http://schemas.microsoft.com/office/drawing/2014/main" id="{B0BD359D-E8EE-D8D8-8F28-538302292E86}"/>
              </a:ext>
            </a:extLst>
          </p:cNvPr>
          <p:cNvSpPr txBox="1"/>
          <p:nvPr/>
        </p:nvSpPr>
        <p:spPr>
          <a:xfrm>
            <a:off x="11624600" y="4457980"/>
            <a:ext cx="1680717" cy="646331"/>
          </a:xfrm>
          <a:prstGeom prst="rect">
            <a:avLst/>
          </a:prstGeom>
          <a:noFill/>
        </p:spPr>
        <p:txBody>
          <a:bodyPr wrap="none" rtlCol="0">
            <a:spAutoFit/>
          </a:bodyPr>
          <a:lstStyle/>
          <a:p>
            <a:r>
              <a:rPr lang="en-US" b="1" dirty="0"/>
              <a:t>Anup Kumar raj</a:t>
            </a:r>
          </a:p>
          <a:p>
            <a:r>
              <a:rPr lang="en-US" b="1" dirty="0"/>
              <a:t>        C24-018</a:t>
            </a:r>
          </a:p>
        </p:txBody>
      </p:sp>
      <p:pic>
        <p:nvPicPr>
          <p:cNvPr id="22" name="Picture 21" descr="A person with a beard and glasses">
            <a:extLst>
              <a:ext uri="{FF2B5EF4-FFF2-40B4-BE49-F238E27FC236}">
                <a16:creationId xmlns:a16="http://schemas.microsoft.com/office/drawing/2014/main" id="{AE7413C1-50A8-4E70-3180-EE53D00E0274}"/>
              </a:ext>
            </a:extLst>
          </p:cNvPr>
          <p:cNvPicPr>
            <a:picLocks noChangeAspect="1"/>
          </p:cNvPicPr>
          <p:nvPr/>
        </p:nvPicPr>
        <p:blipFill>
          <a:blip r:embed="rId7"/>
          <a:stretch>
            <a:fillRect/>
          </a:stretch>
        </p:blipFill>
        <p:spPr>
          <a:xfrm>
            <a:off x="11656167" y="2283823"/>
            <a:ext cx="1680718" cy="1830977"/>
          </a:xfrm>
          <a:prstGeom prst="rect">
            <a:avLst/>
          </a:prstGeom>
        </p:spPr>
      </p:pic>
      <p:sp>
        <p:nvSpPr>
          <p:cNvPr id="23" name="Rectangle 22">
            <a:extLst>
              <a:ext uri="{FF2B5EF4-FFF2-40B4-BE49-F238E27FC236}">
                <a16:creationId xmlns:a16="http://schemas.microsoft.com/office/drawing/2014/main" id="{FC1543FE-D0AE-5173-78A9-B625FDEAE9AB}"/>
              </a:ext>
            </a:extLst>
          </p:cNvPr>
          <p:cNvSpPr/>
          <p:nvPr/>
        </p:nvSpPr>
        <p:spPr>
          <a:xfrm>
            <a:off x="12932229" y="7815943"/>
            <a:ext cx="1600200" cy="283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93975"/>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81169" y="613767"/>
            <a:ext cx="5579745" cy="697349"/>
          </a:xfrm>
          <a:prstGeom prst="rect">
            <a:avLst/>
          </a:prstGeom>
          <a:noFill/>
          <a:ln/>
        </p:spPr>
        <p:txBody>
          <a:bodyPr wrap="none" lIns="0" tIns="0" rIns="0" bIns="0" rtlCol="0" anchor="t"/>
          <a:lstStyle/>
          <a:p>
            <a:pPr marL="0" indent="0">
              <a:lnSpc>
                <a:spcPts val="5450"/>
              </a:lnSpc>
              <a:buNone/>
            </a:pPr>
            <a:r>
              <a:rPr lang="en-US" sz="4350" b="1" dirty="0">
                <a:solidFill>
                  <a:srgbClr val="272D45"/>
                </a:solidFill>
                <a:latin typeface="Kanit Light" pitchFamily="34" charset="0"/>
                <a:ea typeface="Kanit Light" pitchFamily="34" charset="-122"/>
                <a:cs typeface="Kanit Light" pitchFamily="34" charset="-120"/>
              </a:rPr>
              <a:t>Patch Attack</a:t>
            </a:r>
            <a:endParaRPr lang="en-US" sz="4350" b="1" dirty="0"/>
          </a:p>
        </p:txBody>
      </p:sp>
      <p:sp>
        <p:nvSpPr>
          <p:cNvPr id="3" name="Text 1"/>
          <p:cNvSpPr/>
          <p:nvPr/>
        </p:nvSpPr>
        <p:spPr>
          <a:xfrm>
            <a:off x="781169" y="1311116"/>
            <a:ext cx="13068062" cy="1664840"/>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Although</a:t>
            </a:r>
            <a:r>
              <a:rPr lang="en-US" sz="1750" b="1" dirty="0">
                <a:solidFill>
                  <a:srgbClr val="2C3249"/>
                </a:solidFill>
                <a:latin typeface="Martel Sans" pitchFamily="34" charset="0"/>
                <a:ea typeface="Martel Sans" pitchFamily="34" charset="-122"/>
                <a:cs typeface="Martel Sans" pitchFamily="34" charset="-120"/>
              </a:rPr>
              <a:t> </a:t>
            </a:r>
            <a:r>
              <a:rPr lang="en-US" sz="1750" dirty="0">
                <a:solidFill>
                  <a:srgbClr val="2C3249"/>
                </a:solidFill>
                <a:latin typeface="Martel Sans" pitchFamily="34" charset="0"/>
                <a:ea typeface="Martel Sans" pitchFamily="34" charset="-122"/>
                <a:cs typeface="Martel Sans" pitchFamily="34" charset="-120"/>
              </a:rPr>
              <a:t>the focus of the project was on perturbation-based attacks, a patch attack on the dataset using just two class </a:t>
            </a:r>
            <a:r>
              <a:rPr lang="en-US" sz="1750" b="1" dirty="0">
                <a:solidFill>
                  <a:srgbClr val="2C3249"/>
                </a:solidFill>
                <a:latin typeface="Martel Sans" pitchFamily="34" charset="0"/>
                <a:ea typeface="Martel Sans" pitchFamily="34" charset="-122"/>
                <a:cs typeface="Martel Sans" pitchFamily="34" charset="-120"/>
              </a:rPr>
              <a:t>[‘cock’ , ’balloon</a:t>
            </a:r>
            <a:r>
              <a:rPr lang="en-US" sz="1750" dirty="0">
                <a:solidFill>
                  <a:srgbClr val="2C3249"/>
                </a:solidFill>
                <a:latin typeface="Martel Sans" pitchFamily="34" charset="0"/>
                <a:ea typeface="Martel Sans" pitchFamily="34" charset="-122"/>
                <a:cs typeface="Martel Sans" pitchFamily="34" charset="-120"/>
              </a:rPr>
              <a:t>’] with 3 different patch sizes 32x32px, 48x48px and 64x64px with the assumption that the the larger patch will fool the model entirely and after the operation it was clearly visible that the model is classifying the patch object as the true object for bigger patch. Below are the results for all 3 models with the 3 patch sizes.</a:t>
            </a:r>
            <a:endParaRPr lang="en-US" sz="1750" dirty="0"/>
          </a:p>
        </p:txBody>
      </p:sp>
      <p:pic>
        <p:nvPicPr>
          <p:cNvPr id="5" name="Image 1" descr="preencoded.png"/>
          <p:cNvPicPr>
            <a:picLocks noChangeAspect="1"/>
          </p:cNvPicPr>
          <p:nvPr/>
        </p:nvPicPr>
        <p:blipFill>
          <a:blip r:embed="rId3"/>
          <a:stretch>
            <a:fillRect/>
          </a:stretch>
        </p:blipFill>
        <p:spPr>
          <a:xfrm>
            <a:off x="6744891" y="2975956"/>
            <a:ext cx="7104340" cy="4720243"/>
          </a:xfrm>
          <a:prstGeom prst="rect">
            <a:avLst/>
          </a:prstGeom>
        </p:spPr>
      </p:pic>
      <p:sp>
        <p:nvSpPr>
          <p:cNvPr id="6" name="Text 2"/>
          <p:cNvSpPr/>
          <p:nvPr/>
        </p:nvSpPr>
        <p:spPr>
          <a:xfrm>
            <a:off x="781169" y="6654046"/>
            <a:ext cx="13068062" cy="357188"/>
          </a:xfrm>
          <a:prstGeom prst="rect">
            <a:avLst/>
          </a:prstGeom>
          <a:noFill/>
          <a:ln/>
        </p:spPr>
        <p:txBody>
          <a:bodyPr wrap="none" lIns="0" tIns="0" rIns="0" bIns="0" rtlCol="0" anchor="t"/>
          <a:lstStyle/>
          <a:p>
            <a:pPr marL="0" indent="0">
              <a:lnSpc>
                <a:spcPts val="2800"/>
              </a:lnSpc>
              <a:buNone/>
            </a:pPr>
            <a:endParaRPr lang="en-US" sz="1750" dirty="0"/>
          </a:p>
        </p:txBody>
      </p:sp>
      <p:sp>
        <p:nvSpPr>
          <p:cNvPr id="7" name="Text 3"/>
          <p:cNvSpPr/>
          <p:nvPr/>
        </p:nvSpPr>
        <p:spPr>
          <a:xfrm>
            <a:off x="781169" y="7262217"/>
            <a:ext cx="13068062" cy="357188"/>
          </a:xfrm>
          <a:prstGeom prst="rect">
            <a:avLst/>
          </a:prstGeom>
          <a:noFill/>
          <a:ln/>
        </p:spPr>
        <p:txBody>
          <a:bodyPr wrap="none" lIns="0" tIns="0" rIns="0" bIns="0" rtlCol="0" anchor="t"/>
          <a:lstStyle/>
          <a:p>
            <a:pPr marL="0" indent="0">
              <a:lnSpc>
                <a:spcPts val="2800"/>
              </a:lnSpc>
              <a:buNone/>
            </a:pPr>
            <a:endParaRPr lang="en-US" sz="1750" dirty="0"/>
          </a:p>
        </p:txBody>
      </p:sp>
      <p:sp>
        <p:nvSpPr>
          <p:cNvPr id="8" name="Rectangle 7">
            <a:extLst>
              <a:ext uri="{FF2B5EF4-FFF2-40B4-BE49-F238E27FC236}">
                <a16:creationId xmlns:a16="http://schemas.microsoft.com/office/drawing/2014/main" id="{F176AACB-DEB8-8459-596B-17E7A20CE6E9}"/>
              </a:ext>
            </a:extLst>
          </p:cNvPr>
          <p:cNvSpPr/>
          <p:nvPr/>
        </p:nvSpPr>
        <p:spPr>
          <a:xfrm>
            <a:off x="12870180" y="7818120"/>
            <a:ext cx="1657350" cy="272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435794-B205-222E-38B8-B0575CE82A1D}"/>
              </a:ext>
            </a:extLst>
          </p:cNvPr>
          <p:cNvPicPr>
            <a:picLocks noChangeAspect="1"/>
          </p:cNvPicPr>
          <p:nvPr/>
        </p:nvPicPr>
        <p:blipFill>
          <a:blip r:embed="rId4"/>
          <a:stretch>
            <a:fillRect/>
          </a:stretch>
        </p:blipFill>
        <p:spPr>
          <a:xfrm>
            <a:off x="325041" y="2975957"/>
            <a:ext cx="6419850" cy="1664840"/>
          </a:xfrm>
          <a:prstGeom prst="rect">
            <a:avLst/>
          </a:prstGeom>
        </p:spPr>
      </p:pic>
      <p:pic>
        <p:nvPicPr>
          <p:cNvPr id="12" name="Picture 11">
            <a:extLst>
              <a:ext uri="{FF2B5EF4-FFF2-40B4-BE49-F238E27FC236}">
                <a16:creationId xmlns:a16="http://schemas.microsoft.com/office/drawing/2014/main" id="{7BD1B28B-8AE0-DF36-FB71-41AAA25CFC2B}"/>
              </a:ext>
            </a:extLst>
          </p:cNvPr>
          <p:cNvPicPr>
            <a:picLocks noChangeAspect="1"/>
          </p:cNvPicPr>
          <p:nvPr/>
        </p:nvPicPr>
        <p:blipFill>
          <a:blip r:embed="rId5"/>
          <a:stretch>
            <a:fillRect/>
          </a:stretch>
        </p:blipFill>
        <p:spPr>
          <a:xfrm>
            <a:off x="384928" y="4640798"/>
            <a:ext cx="6372225" cy="1664840"/>
          </a:xfrm>
          <a:prstGeom prst="rect">
            <a:avLst/>
          </a:prstGeom>
        </p:spPr>
      </p:pic>
      <p:pic>
        <p:nvPicPr>
          <p:cNvPr id="14" name="Picture 13">
            <a:extLst>
              <a:ext uri="{FF2B5EF4-FFF2-40B4-BE49-F238E27FC236}">
                <a16:creationId xmlns:a16="http://schemas.microsoft.com/office/drawing/2014/main" id="{BD779097-D461-7F71-982E-65FE5CA3E9D3}"/>
              </a:ext>
            </a:extLst>
          </p:cNvPr>
          <p:cNvPicPr>
            <a:picLocks noChangeAspect="1"/>
          </p:cNvPicPr>
          <p:nvPr/>
        </p:nvPicPr>
        <p:blipFill>
          <a:blip r:embed="rId6"/>
          <a:stretch>
            <a:fillRect/>
          </a:stretch>
        </p:blipFill>
        <p:spPr>
          <a:xfrm>
            <a:off x="384928" y="6264074"/>
            <a:ext cx="6391275" cy="1432125"/>
          </a:xfrm>
          <a:prstGeom prst="rect">
            <a:avLst/>
          </a:prstGeom>
        </p:spPr>
      </p:pic>
    </p:spTree>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8507" y="680680"/>
            <a:ext cx="6956346" cy="591145"/>
          </a:xfrm>
          <a:prstGeom prst="rect">
            <a:avLst/>
          </a:prstGeom>
          <a:noFill/>
          <a:ln/>
        </p:spPr>
        <p:txBody>
          <a:bodyPr wrap="none" lIns="0" tIns="0" rIns="0" bIns="0" rtlCol="0" anchor="t"/>
          <a:lstStyle/>
          <a:p>
            <a:pPr marL="0" indent="0">
              <a:lnSpc>
                <a:spcPts val="4650"/>
              </a:lnSpc>
              <a:buNone/>
            </a:pPr>
            <a:r>
              <a:rPr lang="en-US" sz="3700" b="1" dirty="0">
                <a:solidFill>
                  <a:srgbClr val="272D45"/>
                </a:solidFill>
                <a:latin typeface="Kanit Light" pitchFamily="34" charset="0"/>
                <a:ea typeface="Kanit Light" pitchFamily="34" charset="-122"/>
                <a:cs typeface="Kanit Light" pitchFamily="34" charset="-120"/>
              </a:rPr>
              <a:t>Projected Gradient Descent (PGD)</a:t>
            </a:r>
            <a:endParaRPr lang="en-US" sz="3700" b="1" dirty="0"/>
          </a:p>
        </p:txBody>
      </p:sp>
      <p:pic>
        <p:nvPicPr>
          <p:cNvPr id="4" name="Image 1" descr="preencoded.png"/>
          <p:cNvPicPr>
            <a:picLocks noChangeAspect="1"/>
          </p:cNvPicPr>
          <p:nvPr/>
        </p:nvPicPr>
        <p:blipFill>
          <a:blip r:embed="rId4"/>
          <a:stretch>
            <a:fillRect/>
          </a:stretch>
        </p:blipFill>
        <p:spPr>
          <a:xfrm>
            <a:off x="6148507" y="1555552"/>
            <a:ext cx="945833" cy="1997750"/>
          </a:xfrm>
          <a:prstGeom prst="rect">
            <a:avLst/>
          </a:prstGeom>
        </p:spPr>
      </p:pic>
      <p:sp>
        <p:nvSpPr>
          <p:cNvPr id="5" name="Text 1"/>
          <p:cNvSpPr/>
          <p:nvPr/>
        </p:nvSpPr>
        <p:spPr>
          <a:xfrm>
            <a:off x="7378065" y="1744623"/>
            <a:ext cx="2364819" cy="295513"/>
          </a:xfrm>
          <a:prstGeom prst="rect">
            <a:avLst/>
          </a:prstGeom>
          <a:noFill/>
          <a:ln/>
        </p:spPr>
        <p:txBody>
          <a:bodyPr wrap="none" lIns="0" tIns="0" rIns="0" bIns="0" rtlCol="0" anchor="t"/>
          <a:lstStyle/>
          <a:p>
            <a:pPr marL="0" indent="0" algn="l">
              <a:lnSpc>
                <a:spcPts val="2300"/>
              </a:lnSpc>
              <a:buNone/>
            </a:pPr>
            <a:r>
              <a:rPr lang="en-US" sz="1850" b="1" dirty="0">
                <a:solidFill>
                  <a:srgbClr val="2C3249"/>
                </a:solidFill>
                <a:latin typeface="Kanit Light" pitchFamily="34" charset="0"/>
                <a:ea typeface="Kanit Light" pitchFamily="34" charset="-122"/>
                <a:cs typeface="Kanit Light" pitchFamily="34" charset="-120"/>
              </a:rPr>
              <a:t>Initialization</a:t>
            </a:r>
            <a:endParaRPr lang="en-US" sz="1850" b="1" dirty="0"/>
          </a:p>
        </p:txBody>
      </p:sp>
      <p:sp>
        <p:nvSpPr>
          <p:cNvPr id="6" name="Text 2"/>
          <p:cNvSpPr/>
          <p:nvPr/>
        </p:nvSpPr>
        <p:spPr>
          <a:xfrm>
            <a:off x="7378065" y="2153603"/>
            <a:ext cx="6590228" cy="1399698"/>
          </a:xfrm>
          <a:prstGeom prst="rect">
            <a:avLst/>
          </a:prstGeom>
          <a:noFill/>
          <a:ln/>
        </p:spPr>
        <p:txBody>
          <a:bodyPr wrap="square" lIns="0" tIns="0" rIns="0" bIns="0" rtlCol="0" anchor="t"/>
          <a:lstStyle/>
          <a:p>
            <a:pPr marL="0" indent="0" algn="l">
              <a:lnSpc>
                <a:spcPts val="2350"/>
              </a:lnSpc>
              <a:buNone/>
            </a:pPr>
            <a:r>
              <a:rPr lang="en-US" sz="1600" dirty="0">
                <a:solidFill>
                  <a:srgbClr val="2C3249"/>
                </a:solidFill>
                <a:latin typeface="Martel Sans" pitchFamily="34" charset="0"/>
                <a:ea typeface="Martel Sans" pitchFamily="34" charset="-122"/>
                <a:cs typeface="Martel Sans" pitchFamily="34" charset="-120"/>
              </a:rPr>
              <a:t>PGD begins with an initial random perturbation of the input image. This perturbation is typically small and within a predefined range, ensuring that the adversarial example remains visually similar to the original image.</a:t>
            </a:r>
            <a:endParaRPr lang="en-US" sz="1600" dirty="0"/>
          </a:p>
        </p:txBody>
      </p:sp>
      <p:pic>
        <p:nvPicPr>
          <p:cNvPr id="7" name="Image 2" descr="preencoded.png"/>
          <p:cNvPicPr>
            <a:picLocks noChangeAspect="1"/>
          </p:cNvPicPr>
          <p:nvPr/>
        </p:nvPicPr>
        <p:blipFill>
          <a:blip r:embed="rId5"/>
          <a:stretch>
            <a:fillRect/>
          </a:stretch>
        </p:blipFill>
        <p:spPr>
          <a:xfrm>
            <a:off x="6148507" y="3553301"/>
            <a:ext cx="945833" cy="1997750"/>
          </a:xfrm>
          <a:prstGeom prst="rect">
            <a:avLst/>
          </a:prstGeom>
        </p:spPr>
      </p:pic>
      <p:sp>
        <p:nvSpPr>
          <p:cNvPr id="8" name="Text 3"/>
          <p:cNvSpPr/>
          <p:nvPr/>
        </p:nvSpPr>
        <p:spPr>
          <a:xfrm>
            <a:off x="7378065" y="3742373"/>
            <a:ext cx="2364819" cy="295513"/>
          </a:xfrm>
          <a:prstGeom prst="rect">
            <a:avLst/>
          </a:prstGeom>
          <a:noFill/>
          <a:ln/>
        </p:spPr>
        <p:txBody>
          <a:bodyPr wrap="none" lIns="0" tIns="0" rIns="0" bIns="0" rtlCol="0" anchor="t"/>
          <a:lstStyle/>
          <a:p>
            <a:pPr marL="0" indent="0" algn="l">
              <a:lnSpc>
                <a:spcPts val="2300"/>
              </a:lnSpc>
              <a:buNone/>
            </a:pPr>
            <a:r>
              <a:rPr lang="en-US" sz="1850" b="1" dirty="0">
                <a:solidFill>
                  <a:srgbClr val="2C3249"/>
                </a:solidFill>
                <a:latin typeface="Kanit Light" pitchFamily="34" charset="0"/>
                <a:ea typeface="Kanit Light" pitchFamily="34" charset="-122"/>
                <a:cs typeface="Kanit Light" pitchFamily="34" charset="-120"/>
              </a:rPr>
              <a:t>Iterative Updates</a:t>
            </a:r>
            <a:endParaRPr lang="en-US" sz="1850" b="1" dirty="0"/>
          </a:p>
        </p:txBody>
      </p:sp>
      <p:sp>
        <p:nvSpPr>
          <p:cNvPr id="9" name="Text 4"/>
          <p:cNvSpPr/>
          <p:nvPr/>
        </p:nvSpPr>
        <p:spPr>
          <a:xfrm>
            <a:off x="7378065" y="4151352"/>
            <a:ext cx="6590228" cy="1210628"/>
          </a:xfrm>
          <a:prstGeom prst="rect">
            <a:avLst/>
          </a:prstGeom>
          <a:noFill/>
          <a:ln/>
        </p:spPr>
        <p:txBody>
          <a:bodyPr wrap="square" lIns="0" tIns="0" rIns="0" bIns="0" rtlCol="0" anchor="t"/>
          <a:lstStyle/>
          <a:p>
            <a:pPr marL="0" indent="0" algn="l">
              <a:lnSpc>
                <a:spcPts val="2350"/>
              </a:lnSpc>
              <a:buNone/>
            </a:pPr>
            <a:r>
              <a:rPr lang="en-US" sz="1600" dirty="0">
                <a:solidFill>
                  <a:srgbClr val="2C3249"/>
                </a:solidFill>
                <a:latin typeface="Martel Sans" pitchFamily="34" charset="0"/>
                <a:ea typeface="Martel Sans" pitchFamily="34" charset="-122"/>
                <a:cs typeface="Martel Sans" pitchFamily="34" charset="-120"/>
              </a:rPr>
              <a:t>PGD then iteratively updates the perturbation based on the gradient of the loss function. After each update, the perturbed input is projected back onto the valid input space to keep the changes within the epsilon constraint.</a:t>
            </a:r>
            <a:endParaRPr lang="en-US" sz="1600" dirty="0"/>
          </a:p>
        </p:txBody>
      </p:sp>
      <p:pic>
        <p:nvPicPr>
          <p:cNvPr id="10" name="Image 3" descr="preencoded.png"/>
          <p:cNvPicPr>
            <a:picLocks noChangeAspect="1"/>
          </p:cNvPicPr>
          <p:nvPr/>
        </p:nvPicPr>
        <p:blipFill>
          <a:blip r:embed="rId6"/>
          <a:stretch>
            <a:fillRect/>
          </a:stretch>
        </p:blipFill>
        <p:spPr>
          <a:xfrm>
            <a:off x="6148507" y="5551051"/>
            <a:ext cx="945833" cy="1997750"/>
          </a:xfrm>
          <a:prstGeom prst="rect">
            <a:avLst/>
          </a:prstGeom>
        </p:spPr>
      </p:pic>
      <p:sp>
        <p:nvSpPr>
          <p:cNvPr id="11" name="Text 5"/>
          <p:cNvSpPr/>
          <p:nvPr/>
        </p:nvSpPr>
        <p:spPr>
          <a:xfrm>
            <a:off x="7378065" y="5740122"/>
            <a:ext cx="3325773" cy="295513"/>
          </a:xfrm>
          <a:prstGeom prst="rect">
            <a:avLst/>
          </a:prstGeom>
          <a:noFill/>
          <a:ln/>
        </p:spPr>
        <p:txBody>
          <a:bodyPr wrap="none" lIns="0" tIns="0" rIns="0" bIns="0" rtlCol="0" anchor="t"/>
          <a:lstStyle/>
          <a:p>
            <a:pPr marL="0" indent="0" algn="l">
              <a:lnSpc>
                <a:spcPts val="2300"/>
              </a:lnSpc>
              <a:buNone/>
            </a:pPr>
            <a:r>
              <a:rPr lang="en-US" sz="1850" b="1" dirty="0">
                <a:solidFill>
                  <a:srgbClr val="2C3249"/>
                </a:solidFill>
                <a:latin typeface="Kanit Light" pitchFamily="34" charset="0"/>
                <a:ea typeface="Kanit Light" pitchFamily="34" charset="-122"/>
                <a:cs typeface="Kanit Light" pitchFamily="34" charset="-120"/>
              </a:rPr>
              <a:t>Adversarial Example Generation</a:t>
            </a:r>
            <a:endParaRPr lang="en-US" sz="1850" b="1" dirty="0"/>
          </a:p>
        </p:txBody>
      </p:sp>
      <p:sp>
        <p:nvSpPr>
          <p:cNvPr id="12" name="Text 6"/>
          <p:cNvSpPr/>
          <p:nvPr/>
        </p:nvSpPr>
        <p:spPr>
          <a:xfrm>
            <a:off x="7378065" y="6149102"/>
            <a:ext cx="6590228" cy="1210628"/>
          </a:xfrm>
          <a:prstGeom prst="rect">
            <a:avLst/>
          </a:prstGeom>
          <a:noFill/>
          <a:ln/>
        </p:spPr>
        <p:txBody>
          <a:bodyPr wrap="square" lIns="0" tIns="0" rIns="0" bIns="0" rtlCol="0" anchor="t"/>
          <a:lstStyle/>
          <a:p>
            <a:pPr marL="0" indent="0" algn="l">
              <a:lnSpc>
                <a:spcPts val="2350"/>
              </a:lnSpc>
              <a:buNone/>
            </a:pPr>
            <a:r>
              <a:rPr lang="en-US" sz="1600" dirty="0">
                <a:solidFill>
                  <a:srgbClr val="2C3249"/>
                </a:solidFill>
                <a:latin typeface="Martel Sans" pitchFamily="34" charset="0"/>
                <a:ea typeface="Martel Sans" pitchFamily="34" charset="-122"/>
                <a:cs typeface="Martel Sans" pitchFamily="34" charset="-120"/>
              </a:rPr>
              <a:t>This iterative process continues for a specified number of steps, gradually refining the perturbation and pushing the model towards misclassification. The final perturbed image is the adversarial example, designed to fool the model with high confidence.</a:t>
            </a:r>
            <a:endParaRPr lang="en-US" sz="1600" dirty="0"/>
          </a:p>
        </p:txBody>
      </p:sp>
      <p:sp>
        <p:nvSpPr>
          <p:cNvPr id="15" name="Rectangle 14">
            <a:extLst>
              <a:ext uri="{FF2B5EF4-FFF2-40B4-BE49-F238E27FC236}">
                <a16:creationId xmlns:a16="http://schemas.microsoft.com/office/drawing/2014/main" id="{B9EE7C2A-7022-2C89-24E1-7DC026A724FE}"/>
              </a:ext>
            </a:extLst>
          </p:cNvPr>
          <p:cNvSpPr/>
          <p:nvPr/>
        </p:nvSpPr>
        <p:spPr>
          <a:xfrm>
            <a:off x="12915900" y="7795260"/>
            <a:ext cx="1600200" cy="262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12708" y="721162"/>
            <a:ext cx="6481524" cy="636389"/>
          </a:xfrm>
          <a:prstGeom prst="rect">
            <a:avLst/>
          </a:prstGeom>
          <a:noFill/>
          <a:ln/>
        </p:spPr>
        <p:txBody>
          <a:bodyPr wrap="none" lIns="0" tIns="0" rIns="0" bIns="0" rtlCol="0" anchor="t"/>
          <a:lstStyle/>
          <a:p>
            <a:pPr marL="0" indent="0">
              <a:lnSpc>
                <a:spcPts val="5000"/>
              </a:lnSpc>
              <a:buNone/>
            </a:pPr>
            <a:r>
              <a:rPr lang="en-US" sz="4000" b="1" dirty="0">
                <a:solidFill>
                  <a:srgbClr val="272D45"/>
                </a:solidFill>
                <a:latin typeface="Kanit Light" pitchFamily="34" charset="0"/>
                <a:ea typeface="Kanit Light" pitchFamily="34" charset="-122"/>
                <a:cs typeface="Kanit Light" pitchFamily="34" charset="-120"/>
              </a:rPr>
              <a:t>Projected Gradient Descent attack</a:t>
            </a:r>
            <a:endParaRPr lang="en-US" sz="4000" dirty="0"/>
          </a:p>
        </p:txBody>
      </p:sp>
      <p:sp>
        <p:nvSpPr>
          <p:cNvPr id="3" name="Text 1"/>
          <p:cNvSpPr/>
          <p:nvPr/>
        </p:nvSpPr>
        <p:spPr>
          <a:xfrm>
            <a:off x="712708" y="1764863"/>
            <a:ext cx="13204984" cy="977622"/>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Martel Sans" pitchFamily="34" charset="0"/>
                <a:ea typeface="Martel Sans" pitchFamily="34" charset="-122"/>
                <a:cs typeface="Martel Sans" pitchFamily="34" charset="-120"/>
              </a:rPr>
              <a:t>In the next line of attack, the iterative adversarial attack. PGD was chosen with a range of 0.01-0.10 epsilon values. Its iterative nature makes it stronger compared to single-step approaches like FGSM, typically resulting in higher error rates. The table below presents the top-1 and top-5 error rates for DenseNet161, ResNet34, and EfficientNet-B0 under the PGD attack.</a:t>
            </a:r>
            <a:endParaRPr lang="en-US" sz="1600" dirty="0"/>
          </a:p>
        </p:txBody>
      </p:sp>
      <p:pic>
        <p:nvPicPr>
          <p:cNvPr id="4" name="Image 0" descr="preencoded.png"/>
          <p:cNvPicPr>
            <a:picLocks noChangeAspect="1"/>
          </p:cNvPicPr>
          <p:nvPr/>
        </p:nvPicPr>
        <p:blipFill>
          <a:blip r:embed="rId3"/>
          <a:stretch>
            <a:fillRect/>
          </a:stretch>
        </p:blipFill>
        <p:spPr>
          <a:xfrm>
            <a:off x="712708" y="2971562"/>
            <a:ext cx="5736312" cy="3981807"/>
          </a:xfrm>
          <a:prstGeom prst="rect">
            <a:avLst/>
          </a:prstGeom>
        </p:spPr>
      </p:pic>
      <p:sp>
        <p:nvSpPr>
          <p:cNvPr id="5" name="Text 2"/>
          <p:cNvSpPr/>
          <p:nvPr/>
        </p:nvSpPr>
        <p:spPr>
          <a:xfrm>
            <a:off x="712708" y="7182445"/>
            <a:ext cx="13204984" cy="325874"/>
          </a:xfrm>
          <a:prstGeom prst="rect">
            <a:avLst/>
          </a:prstGeom>
          <a:noFill/>
          <a:ln/>
        </p:spPr>
        <p:txBody>
          <a:bodyPr wrap="none" lIns="0" tIns="0" rIns="0" bIns="0" rtlCol="0" anchor="t"/>
          <a:lstStyle/>
          <a:p>
            <a:pPr marL="0" indent="0">
              <a:lnSpc>
                <a:spcPts val="2550"/>
              </a:lnSpc>
              <a:buNone/>
            </a:pPr>
            <a:endParaRPr lang="en-US" sz="1600" dirty="0"/>
          </a:p>
        </p:txBody>
      </p:sp>
      <p:sp>
        <p:nvSpPr>
          <p:cNvPr id="6" name="Rectangle 5">
            <a:extLst>
              <a:ext uri="{FF2B5EF4-FFF2-40B4-BE49-F238E27FC236}">
                <a16:creationId xmlns:a16="http://schemas.microsoft.com/office/drawing/2014/main" id="{92902020-3F46-5E20-9FB0-BA6ECAAD010A}"/>
              </a:ext>
            </a:extLst>
          </p:cNvPr>
          <p:cNvSpPr/>
          <p:nvPr/>
        </p:nvSpPr>
        <p:spPr>
          <a:xfrm>
            <a:off x="12790170" y="7795260"/>
            <a:ext cx="1840230" cy="325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100B23-73C7-A518-CA9D-98FCCA09EDCD}"/>
              </a:ext>
            </a:extLst>
          </p:cNvPr>
          <p:cNvPicPr>
            <a:picLocks noChangeAspect="1"/>
          </p:cNvPicPr>
          <p:nvPr/>
        </p:nvPicPr>
        <p:blipFill>
          <a:blip r:embed="rId4"/>
          <a:stretch>
            <a:fillRect/>
          </a:stretch>
        </p:blipFill>
        <p:spPr>
          <a:xfrm>
            <a:off x="7097486" y="2971561"/>
            <a:ext cx="6188256" cy="3679609"/>
          </a:xfrm>
          <a:prstGeom prst="rect">
            <a:avLst/>
          </a:prstGeom>
        </p:spPr>
      </p:pic>
    </p:spTree>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190505"/>
          </a:xfrm>
          <a:prstGeom prst="rect">
            <a:avLst/>
          </a:prstGeom>
        </p:spPr>
      </p:pic>
      <p:sp>
        <p:nvSpPr>
          <p:cNvPr id="3" name="Text 0"/>
          <p:cNvSpPr/>
          <p:nvPr/>
        </p:nvSpPr>
        <p:spPr>
          <a:xfrm>
            <a:off x="572095" y="1520973"/>
            <a:ext cx="4787860" cy="385763"/>
          </a:xfrm>
          <a:prstGeom prst="rect">
            <a:avLst/>
          </a:prstGeom>
          <a:noFill/>
          <a:ln/>
        </p:spPr>
        <p:txBody>
          <a:bodyPr wrap="none" lIns="0" tIns="0" rIns="0" bIns="0" rtlCol="0" anchor="t"/>
          <a:lstStyle/>
          <a:p>
            <a:pPr marL="0" indent="0">
              <a:lnSpc>
                <a:spcPts val="3000"/>
              </a:lnSpc>
              <a:buNone/>
            </a:pPr>
            <a:r>
              <a:rPr lang="en-US" sz="2400" b="1" dirty="0">
                <a:solidFill>
                  <a:srgbClr val="272D45"/>
                </a:solidFill>
                <a:latin typeface="Kanit Light" pitchFamily="34" charset="0"/>
                <a:ea typeface="Kanit Light" pitchFamily="34" charset="-122"/>
                <a:cs typeface="Kanit Light" pitchFamily="34" charset="-120"/>
              </a:rPr>
              <a:t>Finally, Carlini-Wagner (CW) Attack</a:t>
            </a:r>
            <a:endParaRPr lang="en-US" sz="2400" b="1" dirty="0"/>
          </a:p>
        </p:txBody>
      </p:sp>
      <p:sp>
        <p:nvSpPr>
          <p:cNvPr id="4" name="Text 1"/>
          <p:cNvSpPr/>
          <p:nvPr/>
        </p:nvSpPr>
        <p:spPr>
          <a:xfrm>
            <a:off x="572094" y="2038793"/>
            <a:ext cx="13486209" cy="395049"/>
          </a:xfrm>
          <a:prstGeom prst="rect">
            <a:avLst/>
          </a:prstGeom>
          <a:noFill/>
          <a:ln/>
        </p:spPr>
        <p:txBody>
          <a:bodyPr wrap="square" lIns="0" tIns="0" rIns="0" bIns="0" rtlCol="0" anchor="t"/>
          <a:lstStyle/>
          <a:p>
            <a:pPr marL="0" indent="0">
              <a:lnSpc>
                <a:spcPts val="1550"/>
              </a:lnSpc>
              <a:buNone/>
            </a:pPr>
            <a:r>
              <a:rPr lang="en-US" sz="1400" dirty="0">
                <a:solidFill>
                  <a:srgbClr val="2C3249"/>
                </a:solidFill>
                <a:latin typeface="Martel Sans" pitchFamily="34" charset="0"/>
                <a:ea typeface="Martel Sans" pitchFamily="34" charset="-122"/>
                <a:cs typeface="Martel Sans" pitchFamily="34" charset="-120"/>
              </a:rPr>
              <a:t>In our analysis, the CW attack was applied to three models over a range of epsilon values (0.01-0.10). The epsilon (ε) represents the strength of the attack, with higher values corresponding to larger perturbations. The models were tested across various ε values to evaluate their resilience to adversarial perturbations.</a:t>
            </a:r>
            <a:r>
              <a:rPr lang="en-US" sz="1400" b="1" dirty="0">
                <a:solidFill>
                  <a:srgbClr val="2C3249"/>
                </a:solidFill>
                <a:latin typeface="Martel Sans" pitchFamily="34" charset="0"/>
                <a:ea typeface="Martel Sans" pitchFamily="34" charset="-122"/>
                <a:cs typeface="Martel Sans" pitchFamily="34" charset="-120"/>
              </a:rPr>
              <a:t> </a:t>
            </a:r>
            <a:r>
              <a:rPr lang="en-US" sz="1400" dirty="0">
                <a:solidFill>
                  <a:srgbClr val="2C3249"/>
                </a:solidFill>
                <a:latin typeface="Martel Sans" pitchFamily="34" charset="0"/>
                <a:ea typeface="Martel Sans" pitchFamily="34" charset="-122"/>
                <a:cs typeface="Martel Sans" pitchFamily="34" charset="-120"/>
              </a:rPr>
              <a:t>The primary focus was on minimizing the L2 norm of the perturbation while ensuring the target misclassification.</a:t>
            </a:r>
            <a:endParaRPr lang="en-US" sz="1400" dirty="0"/>
          </a:p>
        </p:txBody>
      </p:sp>
      <p:pic>
        <p:nvPicPr>
          <p:cNvPr id="7" name="Image 3" descr="preencoded.png"/>
          <p:cNvPicPr>
            <a:picLocks noChangeAspect="1"/>
          </p:cNvPicPr>
          <p:nvPr/>
        </p:nvPicPr>
        <p:blipFill>
          <a:blip r:embed="rId4"/>
          <a:stretch>
            <a:fillRect/>
          </a:stretch>
        </p:blipFill>
        <p:spPr>
          <a:xfrm>
            <a:off x="1702549" y="4301444"/>
            <a:ext cx="9747566" cy="3897085"/>
          </a:xfrm>
          <a:prstGeom prst="rect">
            <a:avLst/>
          </a:prstGeom>
        </p:spPr>
      </p:pic>
      <p:sp>
        <p:nvSpPr>
          <p:cNvPr id="9" name="Text 2"/>
          <p:cNvSpPr/>
          <p:nvPr/>
        </p:nvSpPr>
        <p:spPr>
          <a:xfrm>
            <a:off x="7027538" y="7177921"/>
            <a:ext cx="7038387" cy="395049"/>
          </a:xfrm>
          <a:prstGeom prst="rect">
            <a:avLst/>
          </a:prstGeom>
          <a:noFill/>
          <a:ln/>
        </p:spPr>
        <p:txBody>
          <a:bodyPr wrap="square" lIns="0" tIns="0" rIns="0" bIns="0" rtlCol="0" anchor="t"/>
          <a:lstStyle/>
          <a:p>
            <a:pPr marL="0" indent="0">
              <a:lnSpc>
                <a:spcPts val="1550"/>
              </a:lnSpc>
              <a:buNone/>
            </a:pPr>
            <a:endParaRPr lang="en-US" sz="1400" dirty="0"/>
          </a:p>
        </p:txBody>
      </p:sp>
      <p:sp>
        <p:nvSpPr>
          <p:cNvPr id="10" name="Text 3"/>
          <p:cNvSpPr/>
          <p:nvPr/>
        </p:nvSpPr>
        <p:spPr>
          <a:xfrm>
            <a:off x="572095" y="8382595"/>
            <a:ext cx="13486209" cy="197525"/>
          </a:xfrm>
          <a:prstGeom prst="rect">
            <a:avLst/>
          </a:prstGeom>
          <a:noFill/>
          <a:ln/>
        </p:spPr>
        <p:txBody>
          <a:bodyPr wrap="none" lIns="0" tIns="0" rIns="0" bIns="0" rtlCol="0" anchor="t"/>
          <a:lstStyle/>
          <a:p>
            <a:pPr marL="0" indent="0">
              <a:lnSpc>
                <a:spcPts val="1550"/>
              </a:lnSpc>
              <a:buNone/>
            </a:pPr>
            <a:endParaRPr lang="en-US" sz="950" dirty="0"/>
          </a:p>
        </p:txBody>
      </p:sp>
      <p:sp>
        <p:nvSpPr>
          <p:cNvPr id="11" name="Text 4"/>
          <p:cNvSpPr/>
          <p:nvPr/>
        </p:nvSpPr>
        <p:spPr>
          <a:xfrm>
            <a:off x="572095" y="8718947"/>
            <a:ext cx="13486209" cy="197525"/>
          </a:xfrm>
          <a:prstGeom prst="rect">
            <a:avLst/>
          </a:prstGeom>
          <a:noFill/>
          <a:ln/>
        </p:spPr>
        <p:txBody>
          <a:bodyPr wrap="none" lIns="0" tIns="0" rIns="0" bIns="0" rtlCol="0" anchor="t"/>
          <a:lstStyle/>
          <a:p>
            <a:pPr marL="0" indent="0">
              <a:lnSpc>
                <a:spcPts val="1550"/>
              </a:lnSpc>
              <a:buNone/>
            </a:pPr>
            <a:endParaRPr lang="en-US" sz="950" dirty="0"/>
          </a:p>
        </p:txBody>
      </p:sp>
      <p:sp>
        <p:nvSpPr>
          <p:cNvPr id="12" name="Rectangle 11">
            <a:extLst>
              <a:ext uri="{FF2B5EF4-FFF2-40B4-BE49-F238E27FC236}">
                <a16:creationId xmlns:a16="http://schemas.microsoft.com/office/drawing/2014/main" id="{3C23594E-AC51-D3C8-CDA8-06C87C13D0E9}"/>
              </a:ext>
            </a:extLst>
          </p:cNvPr>
          <p:cNvSpPr/>
          <p:nvPr/>
        </p:nvSpPr>
        <p:spPr>
          <a:xfrm>
            <a:off x="12824460" y="7772400"/>
            <a:ext cx="1691640" cy="3325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7A02AF0-C8AA-001B-C63D-E5247D2AFC42}"/>
              </a:ext>
            </a:extLst>
          </p:cNvPr>
          <p:cNvPicPr>
            <a:picLocks noChangeAspect="1"/>
          </p:cNvPicPr>
          <p:nvPr/>
        </p:nvPicPr>
        <p:blipFill>
          <a:blip r:embed="rId5"/>
          <a:stretch>
            <a:fillRect/>
          </a:stretch>
        </p:blipFill>
        <p:spPr>
          <a:xfrm>
            <a:off x="651782" y="2778866"/>
            <a:ext cx="5924550" cy="1438275"/>
          </a:xfrm>
          <a:prstGeom prst="rect">
            <a:avLst/>
          </a:prstGeom>
        </p:spPr>
      </p:pic>
      <p:pic>
        <p:nvPicPr>
          <p:cNvPr id="16" name="Picture 15">
            <a:extLst>
              <a:ext uri="{FF2B5EF4-FFF2-40B4-BE49-F238E27FC236}">
                <a16:creationId xmlns:a16="http://schemas.microsoft.com/office/drawing/2014/main" id="{4FFA08D7-9E3E-85C4-5E5E-4C4642577466}"/>
              </a:ext>
            </a:extLst>
          </p:cNvPr>
          <p:cNvPicPr>
            <a:picLocks noChangeAspect="1"/>
          </p:cNvPicPr>
          <p:nvPr/>
        </p:nvPicPr>
        <p:blipFill>
          <a:blip r:embed="rId6"/>
          <a:stretch>
            <a:fillRect/>
          </a:stretch>
        </p:blipFill>
        <p:spPr>
          <a:xfrm>
            <a:off x="7027538" y="3059981"/>
            <a:ext cx="7534275" cy="1104900"/>
          </a:xfrm>
          <a:prstGeom prst="rect">
            <a:avLst/>
          </a:prstGeom>
        </p:spPr>
      </p:pic>
    </p:spTree>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BB69F8-D25A-A751-63A1-AD7575649728}"/>
              </a:ext>
            </a:extLst>
          </p:cNvPr>
          <p:cNvSpPr txBox="1"/>
          <p:nvPr/>
        </p:nvSpPr>
        <p:spPr>
          <a:xfrm>
            <a:off x="902668" y="6257959"/>
            <a:ext cx="12143348" cy="725840"/>
          </a:xfrm>
          <a:prstGeom prst="rect">
            <a:avLst/>
          </a:prstGeom>
          <a:noFill/>
        </p:spPr>
        <p:txBody>
          <a:bodyPr wrap="square">
            <a:spAutoFit/>
          </a:bodyPr>
          <a:lstStyle/>
          <a:p>
            <a:pPr marL="0" indent="0">
              <a:lnSpc>
                <a:spcPts val="1550"/>
              </a:lnSpc>
              <a:buNone/>
            </a:pPr>
            <a:r>
              <a:rPr lang="en-US" sz="1800" dirty="0">
                <a:solidFill>
                  <a:srgbClr val="2C3249"/>
                </a:solidFill>
                <a:latin typeface="Martel Sans" pitchFamily="34" charset="0"/>
                <a:ea typeface="Martel Sans" pitchFamily="34" charset="-122"/>
                <a:cs typeface="Martel Sans" pitchFamily="34" charset="-120"/>
              </a:rPr>
              <a:t>Across all models, there is a clear upward trend in top-1 error and even in top-5 error rates as the epsilon value increases, indicating that the models become more vulnerable to adversarial perturbations as the attack strength grow.</a:t>
            </a:r>
            <a:endParaRPr lang="en-US" sz="1800" dirty="0"/>
          </a:p>
        </p:txBody>
      </p:sp>
      <p:sp>
        <p:nvSpPr>
          <p:cNvPr id="4" name="TextBox 3">
            <a:extLst>
              <a:ext uri="{FF2B5EF4-FFF2-40B4-BE49-F238E27FC236}">
                <a16:creationId xmlns:a16="http://schemas.microsoft.com/office/drawing/2014/main" id="{301C4DC4-8E82-0EB0-8AF5-F07474920DD5}"/>
              </a:ext>
            </a:extLst>
          </p:cNvPr>
          <p:cNvSpPr txBox="1"/>
          <p:nvPr/>
        </p:nvSpPr>
        <p:spPr>
          <a:xfrm>
            <a:off x="902668" y="728536"/>
            <a:ext cx="4441372" cy="461665"/>
          </a:xfrm>
          <a:prstGeom prst="rect">
            <a:avLst/>
          </a:prstGeom>
          <a:noFill/>
        </p:spPr>
        <p:txBody>
          <a:bodyPr wrap="square" rtlCol="0">
            <a:spAutoFit/>
          </a:bodyPr>
          <a:lstStyle/>
          <a:p>
            <a:r>
              <a:rPr lang="en-US" sz="2400" b="1" dirty="0" err="1">
                <a:solidFill>
                  <a:srgbClr val="272D45"/>
                </a:solidFill>
                <a:latin typeface="Kanit Light" pitchFamily="34" charset="0"/>
                <a:ea typeface="Kanit Light" pitchFamily="34" charset="-122"/>
                <a:cs typeface="Kanit Light" pitchFamily="34" charset="-120"/>
              </a:rPr>
              <a:t>Carlini</a:t>
            </a:r>
            <a:r>
              <a:rPr lang="en-US" sz="2400" b="1" dirty="0">
                <a:solidFill>
                  <a:srgbClr val="272D45"/>
                </a:solidFill>
                <a:latin typeface="Kanit Light" pitchFamily="34" charset="0"/>
                <a:ea typeface="Kanit Light" pitchFamily="34" charset="-122"/>
                <a:cs typeface="Kanit Light" pitchFamily="34" charset="-120"/>
              </a:rPr>
              <a:t>-Wagner (CW) Attack</a:t>
            </a:r>
            <a:endParaRPr lang="en-US" sz="2400" dirty="0"/>
          </a:p>
        </p:txBody>
      </p:sp>
      <p:pic>
        <p:nvPicPr>
          <p:cNvPr id="6" name="Picture 5">
            <a:extLst>
              <a:ext uri="{FF2B5EF4-FFF2-40B4-BE49-F238E27FC236}">
                <a16:creationId xmlns:a16="http://schemas.microsoft.com/office/drawing/2014/main" id="{25274BF8-12AA-771C-972B-8ADA1807B6CB}"/>
              </a:ext>
            </a:extLst>
          </p:cNvPr>
          <p:cNvPicPr>
            <a:picLocks noChangeAspect="1"/>
          </p:cNvPicPr>
          <p:nvPr/>
        </p:nvPicPr>
        <p:blipFill>
          <a:blip r:embed="rId2"/>
          <a:stretch>
            <a:fillRect/>
          </a:stretch>
        </p:blipFill>
        <p:spPr>
          <a:xfrm>
            <a:off x="902667" y="1517773"/>
            <a:ext cx="6632451" cy="4399550"/>
          </a:xfrm>
          <a:prstGeom prst="rect">
            <a:avLst/>
          </a:prstGeom>
        </p:spPr>
      </p:pic>
      <p:pic>
        <p:nvPicPr>
          <p:cNvPr id="9" name="Picture 8">
            <a:extLst>
              <a:ext uri="{FF2B5EF4-FFF2-40B4-BE49-F238E27FC236}">
                <a16:creationId xmlns:a16="http://schemas.microsoft.com/office/drawing/2014/main" id="{8D753905-BF9B-78F2-B0B9-86239DD74E32}"/>
              </a:ext>
            </a:extLst>
          </p:cNvPr>
          <p:cNvPicPr>
            <a:picLocks noChangeAspect="1"/>
          </p:cNvPicPr>
          <p:nvPr/>
        </p:nvPicPr>
        <p:blipFill>
          <a:blip r:embed="rId3"/>
          <a:stretch>
            <a:fillRect/>
          </a:stretch>
        </p:blipFill>
        <p:spPr>
          <a:xfrm>
            <a:off x="7879662" y="1600126"/>
            <a:ext cx="6073023" cy="4234844"/>
          </a:xfrm>
          <a:prstGeom prst="rect">
            <a:avLst/>
          </a:prstGeom>
        </p:spPr>
      </p:pic>
    </p:spTree>
    <p:extLst>
      <p:ext uri="{BB962C8B-B14F-4D97-AF65-F5344CB8AC3E}">
        <p14:creationId xmlns:p14="http://schemas.microsoft.com/office/powerpoint/2010/main" val="812922590"/>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72095" y="511969"/>
            <a:ext cx="3598426" cy="449699"/>
          </a:xfrm>
          <a:prstGeom prst="rect">
            <a:avLst/>
          </a:prstGeom>
          <a:noFill/>
          <a:ln/>
        </p:spPr>
        <p:txBody>
          <a:bodyPr wrap="none" lIns="0" tIns="0" rIns="0" bIns="0" rtlCol="0" anchor="t"/>
          <a:lstStyle/>
          <a:p>
            <a:pPr marL="0" indent="0">
              <a:lnSpc>
                <a:spcPts val="3500"/>
              </a:lnSpc>
              <a:buNone/>
            </a:pPr>
            <a:r>
              <a:rPr lang="en-US" sz="2800" b="1" dirty="0">
                <a:solidFill>
                  <a:srgbClr val="272D45"/>
                </a:solidFill>
                <a:latin typeface="Kanit Light" pitchFamily="34" charset="0"/>
                <a:ea typeface="Kanit Light" pitchFamily="34" charset="-122"/>
                <a:cs typeface="Kanit Light" pitchFamily="34" charset="-120"/>
              </a:rPr>
              <a:t>Defensive Measures</a:t>
            </a:r>
            <a:endParaRPr lang="en-US" sz="2800" b="1" dirty="0"/>
          </a:p>
        </p:txBody>
      </p:sp>
      <p:sp>
        <p:nvSpPr>
          <p:cNvPr id="3" name="Text 1"/>
          <p:cNvSpPr/>
          <p:nvPr/>
        </p:nvSpPr>
        <p:spPr>
          <a:xfrm>
            <a:off x="572095" y="1177528"/>
            <a:ext cx="2878693" cy="359807"/>
          </a:xfrm>
          <a:prstGeom prst="rect">
            <a:avLst/>
          </a:prstGeom>
          <a:noFill/>
          <a:ln/>
        </p:spPr>
        <p:txBody>
          <a:bodyPr wrap="none" lIns="0" tIns="0" rIns="0" bIns="0" rtlCol="0" anchor="t"/>
          <a:lstStyle/>
          <a:p>
            <a:pPr marL="0" indent="0">
              <a:lnSpc>
                <a:spcPts val="2800"/>
              </a:lnSpc>
              <a:buNone/>
            </a:pPr>
            <a:r>
              <a:rPr lang="en-US" sz="2250" dirty="0">
                <a:solidFill>
                  <a:srgbClr val="272D45"/>
                </a:solidFill>
                <a:latin typeface="Kanit Light" pitchFamily="34" charset="0"/>
                <a:ea typeface="Kanit Light" pitchFamily="34" charset="-122"/>
                <a:cs typeface="Kanit Light" pitchFamily="34" charset="-120"/>
              </a:rPr>
              <a:t>Input Transformation:</a:t>
            </a:r>
            <a:endParaRPr lang="en-US" sz="2250" dirty="0"/>
          </a:p>
        </p:txBody>
      </p:sp>
      <p:sp>
        <p:nvSpPr>
          <p:cNvPr id="4" name="Text 2"/>
          <p:cNvSpPr/>
          <p:nvPr/>
        </p:nvSpPr>
        <p:spPr>
          <a:xfrm>
            <a:off x="572095" y="1753195"/>
            <a:ext cx="13486209" cy="460534"/>
          </a:xfrm>
          <a:prstGeom prst="rect">
            <a:avLst/>
          </a:prstGeom>
          <a:noFill/>
          <a:ln/>
        </p:spPr>
        <p:txBody>
          <a:bodyPr wrap="square" lIns="0" tIns="0" rIns="0" bIns="0" rtlCol="0" anchor="t"/>
          <a:lstStyle/>
          <a:p>
            <a:pPr marL="0" indent="0">
              <a:lnSpc>
                <a:spcPts val="1800"/>
              </a:lnSpc>
              <a:buNone/>
            </a:pPr>
            <a:r>
              <a:rPr lang="en-US" sz="1400" dirty="0">
                <a:solidFill>
                  <a:srgbClr val="2C3249"/>
                </a:solidFill>
                <a:latin typeface="Martel Sans" pitchFamily="34" charset="0"/>
                <a:ea typeface="Martel Sans" pitchFamily="34" charset="-122"/>
                <a:cs typeface="Martel Sans" pitchFamily="34" charset="-120"/>
              </a:rPr>
              <a:t>After undergoing all the attacks it was time to mitigate the impact of the adversarial attacks by incorporating defensive techniques like Input transformation, adversarial training and finally Defensive distillation. The applied transformations include:</a:t>
            </a:r>
            <a:endParaRPr lang="en-US" sz="1400" dirty="0"/>
          </a:p>
        </p:txBody>
      </p:sp>
      <p:sp>
        <p:nvSpPr>
          <p:cNvPr id="5" name="Text 3"/>
          <p:cNvSpPr/>
          <p:nvPr/>
        </p:nvSpPr>
        <p:spPr>
          <a:xfrm>
            <a:off x="572095" y="2375654"/>
            <a:ext cx="13486209" cy="230267"/>
          </a:xfrm>
          <a:prstGeom prst="rect">
            <a:avLst/>
          </a:prstGeom>
          <a:noFill/>
          <a:ln/>
        </p:spPr>
        <p:txBody>
          <a:bodyPr wrap="none" lIns="0" tIns="0" rIns="0" bIns="0" rtlCol="0" anchor="t"/>
          <a:lstStyle/>
          <a:p>
            <a:pPr marL="0" indent="0">
              <a:lnSpc>
                <a:spcPts val="1800"/>
              </a:lnSpc>
              <a:buNone/>
            </a:pPr>
            <a:r>
              <a:rPr lang="en-US" sz="1100" dirty="0">
                <a:solidFill>
                  <a:srgbClr val="2C3249"/>
                </a:solidFill>
                <a:latin typeface="Martel Sans" pitchFamily="34" charset="0"/>
                <a:ea typeface="Martel Sans" pitchFamily="34" charset="-122"/>
                <a:cs typeface="Martel Sans" pitchFamily="34" charset="-120"/>
              </a:rPr>
              <a:t>● </a:t>
            </a:r>
            <a:r>
              <a:rPr lang="en-US" sz="1400" dirty="0">
                <a:solidFill>
                  <a:srgbClr val="2C3249"/>
                </a:solidFill>
                <a:latin typeface="Martel Sans" pitchFamily="34" charset="0"/>
                <a:ea typeface="Martel Sans" pitchFamily="34" charset="-122"/>
                <a:cs typeface="Martel Sans" pitchFamily="34" charset="-120"/>
              </a:rPr>
              <a:t>Random Horizontal Flip to flip the image horizontally with a probability of 0.5</a:t>
            </a:r>
            <a:r>
              <a:rPr lang="en-US" sz="1100" dirty="0">
                <a:solidFill>
                  <a:srgbClr val="2C3249"/>
                </a:solidFill>
                <a:latin typeface="Martel Sans" pitchFamily="34" charset="0"/>
                <a:ea typeface="Martel Sans" pitchFamily="34" charset="-122"/>
                <a:cs typeface="Martel Sans" pitchFamily="34" charset="-120"/>
              </a:rPr>
              <a:t>.</a:t>
            </a:r>
            <a:endParaRPr lang="en-US" sz="1100" dirty="0"/>
          </a:p>
        </p:txBody>
      </p:sp>
      <p:sp>
        <p:nvSpPr>
          <p:cNvPr id="6" name="Text 4"/>
          <p:cNvSpPr/>
          <p:nvPr/>
        </p:nvSpPr>
        <p:spPr>
          <a:xfrm>
            <a:off x="572095" y="2767846"/>
            <a:ext cx="13486209" cy="230267"/>
          </a:xfrm>
          <a:prstGeom prst="rect">
            <a:avLst/>
          </a:prstGeom>
          <a:noFill/>
          <a:ln/>
        </p:spPr>
        <p:txBody>
          <a:bodyPr wrap="none" lIns="0" tIns="0" rIns="0" bIns="0" rtlCol="0" anchor="t"/>
          <a:lstStyle/>
          <a:p>
            <a:pPr marL="0" indent="0">
              <a:lnSpc>
                <a:spcPts val="1800"/>
              </a:lnSpc>
              <a:buNone/>
            </a:pPr>
            <a:r>
              <a:rPr lang="en-US" sz="1100" dirty="0">
                <a:solidFill>
                  <a:srgbClr val="2C3249"/>
                </a:solidFill>
                <a:latin typeface="Martel Sans" pitchFamily="34" charset="0"/>
                <a:ea typeface="Martel Sans" pitchFamily="34" charset="-122"/>
                <a:cs typeface="Martel Sans" pitchFamily="34" charset="-120"/>
              </a:rPr>
              <a:t>● </a:t>
            </a:r>
            <a:r>
              <a:rPr lang="en-US" sz="1400" dirty="0">
                <a:solidFill>
                  <a:srgbClr val="2C3249"/>
                </a:solidFill>
                <a:latin typeface="Martel Sans" pitchFamily="34" charset="0"/>
                <a:ea typeface="Martel Sans" pitchFamily="34" charset="-122"/>
                <a:cs typeface="Martel Sans" pitchFamily="34" charset="-120"/>
              </a:rPr>
              <a:t>Random Rotation to randomly rotate the image by up to 10 degrees</a:t>
            </a:r>
            <a:r>
              <a:rPr lang="en-US" sz="1100" dirty="0">
                <a:solidFill>
                  <a:srgbClr val="2C3249"/>
                </a:solidFill>
                <a:latin typeface="Martel Sans" pitchFamily="34" charset="0"/>
                <a:ea typeface="Martel Sans" pitchFamily="34" charset="-122"/>
                <a:cs typeface="Martel Sans" pitchFamily="34" charset="-120"/>
              </a:rPr>
              <a:t>.</a:t>
            </a:r>
            <a:endParaRPr lang="en-US" sz="1100" dirty="0"/>
          </a:p>
        </p:txBody>
      </p:sp>
      <p:sp>
        <p:nvSpPr>
          <p:cNvPr id="7" name="Text 5"/>
          <p:cNvSpPr/>
          <p:nvPr/>
        </p:nvSpPr>
        <p:spPr>
          <a:xfrm>
            <a:off x="572096" y="3160038"/>
            <a:ext cx="8136476" cy="392192"/>
          </a:xfrm>
          <a:prstGeom prst="rect">
            <a:avLst/>
          </a:prstGeom>
          <a:noFill/>
          <a:ln/>
        </p:spPr>
        <p:txBody>
          <a:bodyPr wrap="none" lIns="0" tIns="0" rIns="0" bIns="0" rtlCol="0" anchor="t"/>
          <a:lstStyle/>
          <a:p>
            <a:pPr marL="0" indent="0">
              <a:lnSpc>
                <a:spcPts val="1800"/>
              </a:lnSpc>
              <a:buNone/>
            </a:pPr>
            <a:r>
              <a:rPr lang="en-US" sz="1100" dirty="0">
                <a:solidFill>
                  <a:srgbClr val="2C3249"/>
                </a:solidFill>
                <a:latin typeface="Martel Sans" pitchFamily="34" charset="0"/>
                <a:ea typeface="Martel Sans" pitchFamily="34" charset="-122"/>
                <a:cs typeface="Martel Sans" pitchFamily="34" charset="-120"/>
              </a:rPr>
              <a:t>●</a:t>
            </a:r>
            <a:r>
              <a:rPr lang="en-US" sz="1400" dirty="0">
                <a:solidFill>
                  <a:srgbClr val="2C3249"/>
                </a:solidFill>
                <a:latin typeface="Martel Sans" pitchFamily="34" charset="0"/>
                <a:ea typeface="Martel Sans" pitchFamily="34" charset="-122"/>
                <a:cs typeface="Martel Sans" pitchFamily="34" charset="-120"/>
              </a:rPr>
              <a:t> Gaussian Blur to apply a blur with a kernel size between 5 and 9 and a sigma between 0.1 and 5. Random Erasing to randomly erase </a:t>
            </a:r>
          </a:p>
          <a:p>
            <a:pPr marL="0" indent="0">
              <a:lnSpc>
                <a:spcPts val="1800"/>
              </a:lnSpc>
              <a:buNone/>
            </a:pPr>
            <a:r>
              <a:rPr lang="en-US" sz="1400" dirty="0">
                <a:solidFill>
                  <a:srgbClr val="2C3249"/>
                </a:solidFill>
                <a:latin typeface="Martel Sans" pitchFamily="34" charset="0"/>
                <a:ea typeface="Martel Sans" pitchFamily="34" charset="-122"/>
                <a:cs typeface="Martel Sans" pitchFamily="34" charset="-120"/>
              </a:rPr>
              <a:t>a portion of the image with a probability of 0.3.</a:t>
            </a:r>
            <a:endParaRPr lang="en-US" sz="1400" dirty="0"/>
          </a:p>
        </p:txBody>
      </p:sp>
      <p:pic>
        <p:nvPicPr>
          <p:cNvPr id="8" name="Image 0" descr="preencoded.png"/>
          <p:cNvPicPr>
            <a:picLocks noChangeAspect="1"/>
          </p:cNvPicPr>
          <p:nvPr/>
        </p:nvPicPr>
        <p:blipFill>
          <a:blip r:embed="rId3"/>
          <a:stretch>
            <a:fillRect/>
          </a:stretch>
        </p:blipFill>
        <p:spPr>
          <a:xfrm>
            <a:off x="572094" y="3714154"/>
            <a:ext cx="6743105" cy="4311993"/>
          </a:xfrm>
          <a:prstGeom prst="rect">
            <a:avLst/>
          </a:prstGeom>
        </p:spPr>
      </p:pic>
      <p:sp>
        <p:nvSpPr>
          <p:cNvPr id="9" name="Text 6"/>
          <p:cNvSpPr/>
          <p:nvPr/>
        </p:nvSpPr>
        <p:spPr>
          <a:xfrm>
            <a:off x="572095" y="7095053"/>
            <a:ext cx="13486209" cy="230267"/>
          </a:xfrm>
          <a:prstGeom prst="rect">
            <a:avLst/>
          </a:prstGeom>
          <a:noFill/>
          <a:ln/>
        </p:spPr>
        <p:txBody>
          <a:bodyPr wrap="none" lIns="0" tIns="0" rIns="0" bIns="0" rtlCol="0" anchor="t"/>
          <a:lstStyle/>
          <a:p>
            <a:pPr marL="0" indent="0">
              <a:lnSpc>
                <a:spcPts val="1800"/>
              </a:lnSpc>
              <a:buNone/>
            </a:pPr>
            <a:endParaRPr lang="en-US" sz="1100" dirty="0"/>
          </a:p>
        </p:txBody>
      </p:sp>
      <p:sp>
        <p:nvSpPr>
          <p:cNvPr id="10" name="Text 7"/>
          <p:cNvSpPr/>
          <p:nvPr/>
        </p:nvSpPr>
        <p:spPr>
          <a:xfrm>
            <a:off x="572095" y="7487245"/>
            <a:ext cx="13486209" cy="230267"/>
          </a:xfrm>
          <a:prstGeom prst="rect">
            <a:avLst/>
          </a:prstGeom>
          <a:noFill/>
          <a:ln/>
        </p:spPr>
        <p:txBody>
          <a:bodyPr wrap="none" lIns="0" tIns="0" rIns="0" bIns="0" rtlCol="0" anchor="t"/>
          <a:lstStyle/>
          <a:p>
            <a:pPr marL="0" indent="0">
              <a:lnSpc>
                <a:spcPts val="1800"/>
              </a:lnSpc>
              <a:buNone/>
            </a:pPr>
            <a:endParaRPr lang="en-US" sz="1100" dirty="0"/>
          </a:p>
        </p:txBody>
      </p:sp>
      <p:sp>
        <p:nvSpPr>
          <p:cNvPr id="11" name="Rectangle 10">
            <a:extLst>
              <a:ext uri="{FF2B5EF4-FFF2-40B4-BE49-F238E27FC236}">
                <a16:creationId xmlns:a16="http://schemas.microsoft.com/office/drawing/2014/main" id="{8BDDDA50-9E9D-5807-1A1D-00EBC6C8C478}"/>
              </a:ext>
            </a:extLst>
          </p:cNvPr>
          <p:cNvSpPr/>
          <p:nvPr/>
        </p:nvSpPr>
        <p:spPr>
          <a:xfrm>
            <a:off x="12881610" y="7818120"/>
            <a:ext cx="1634490" cy="331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40569" y="581858"/>
            <a:ext cx="5308044" cy="528995"/>
          </a:xfrm>
          <a:prstGeom prst="rect">
            <a:avLst/>
          </a:prstGeom>
          <a:noFill/>
          <a:ln/>
        </p:spPr>
        <p:txBody>
          <a:bodyPr wrap="none" lIns="0" tIns="0" rIns="0" bIns="0" rtlCol="0" anchor="t"/>
          <a:lstStyle/>
          <a:p>
            <a:pPr marL="0" indent="0">
              <a:lnSpc>
                <a:spcPts val="4150"/>
              </a:lnSpc>
              <a:buNone/>
            </a:pPr>
            <a:r>
              <a:rPr lang="en-US" sz="2800" dirty="0">
                <a:solidFill>
                  <a:srgbClr val="272D45"/>
                </a:solidFill>
                <a:latin typeface="Kanit Light" pitchFamily="34" charset="0"/>
                <a:ea typeface="Kanit Light" pitchFamily="34" charset="-122"/>
                <a:cs typeface="Kanit Light" pitchFamily="34" charset="-120"/>
              </a:rPr>
              <a:t>Adversarial training function</a:t>
            </a:r>
            <a:endParaRPr lang="en-US" sz="2800" dirty="0"/>
          </a:p>
        </p:txBody>
      </p:sp>
      <p:pic>
        <p:nvPicPr>
          <p:cNvPr id="3" name="Image 0" descr="preencoded.png"/>
          <p:cNvPicPr>
            <a:picLocks noChangeAspect="1"/>
          </p:cNvPicPr>
          <p:nvPr/>
        </p:nvPicPr>
        <p:blipFill>
          <a:blip r:embed="rId3"/>
          <a:stretch>
            <a:fillRect/>
          </a:stretch>
        </p:blipFill>
        <p:spPr>
          <a:xfrm>
            <a:off x="740568" y="1534000"/>
            <a:ext cx="10681523" cy="5538907"/>
          </a:xfrm>
          <a:prstGeom prst="rect">
            <a:avLst/>
          </a:prstGeom>
        </p:spPr>
      </p:pic>
      <p:sp>
        <p:nvSpPr>
          <p:cNvPr id="4" name="Text 1"/>
          <p:cNvSpPr/>
          <p:nvPr/>
        </p:nvSpPr>
        <p:spPr>
          <a:xfrm>
            <a:off x="740569" y="6734413"/>
            <a:ext cx="13149262" cy="338495"/>
          </a:xfrm>
          <a:prstGeom prst="rect">
            <a:avLst/>
          </a:prstGeom>
          <a:noFill/>
          <a:ln/>
        </p:spPr>
        <p:txBody>
          <a:bodyPr wrap="none" lIns="0" tIns="0" rIns="0" bIns="0" rtlCol="0" anchor="t"/>
          <a:lstStyle/>
          <a:p>
            <a:pPr marL="0" indent="0">
              <a:lnSpc>
                <a:spcPts val="2650"/>
              </a:lnSpc>
              <a:buNone/>
            </a:pPr>
            <a:endParaRPr lang="en-US" sz="1650" dirty="0"/>
          </a:p>
        </p:txBody>
      </p:sp>
      <p:sp>
        <p:nvSpPr>
          <p:cNvPr id="5" name="Text 2"/>
          <p:cNvSpPr/>
          <p:nvPr/>
        </p:nvSpPr>
        <p:spPr>
          <a:xfrm>
            <a:off x="740569" y="7310914"/>
            <a:ext cx="13149262" cy="338495"/>
          </a:xfrm>
          <a:prstGeom prst="rect">
            <a:avLst/>
          </a:prstGeom>
          <a:noFill/>
          <a:ln/>
        </p:spPr>
        <p:txBody>
          <a:bodyPr wrap="none" lIns="0" tIns="0" rIns="0" bIns="0" rtlCol="0" anchor="t"/>
          <a:lstStyle/>
          <a:p>
            <a:pPr marL="0" indent="0">
              <a:lnSpc>
                <a:spcPts val="2650"/>
              </a:lnSpc>
              <a:buNone/>
            </a:pPr>
            <a:endParaRPr lang="en-US" sz="1650" dirty="0"/>
          </a:p>
        </p:txBody>
      </p:sp>
      <p:sp>
        <p:nvSpPr>
          <p:cNvPr id="6" name="Rectangle 5">
            <a:extLst>
              <a:ext uri="{FF2B5EF4-FFF2-40B4-BE49-F238E27FC236}">
                <a16:creationId xmlns:a16="http://schemas.microsoft.com/office/drawing/2014/main" id="{A39FF68B-A02E-DDE0-0FA7-F449D9D3C733}"/>
              </a:ext>
            </a:extLst>
          </p:cNvPr>
          <p:cNvSpPr/>
          <p:nvPr/>
        </p:nvSpPr>
        <p:spPr>
          <a:xfrm>
            <a:off x="12904470" y="7852410"/>
            <a:ext cx="1725930" cy="2171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290995"/>
            <a:ext cx="6172200"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latin typeface="Kanit Light" pitchFamily="34" charset="0"/>
                <a:ea typeface="Kanit Light" pitchFamily="34" charset="-122"/>
                <a:cs typeface="Kanit Light" pitchFamily="34" charset="-120"/>
              </a:rPr>
              <a:t>Defensive Measures</a:t>
            </a:r>
            <a:endParaRPr lang="en-US" sz="4850" dirty="0"/>
          </a:p>
        </p:txBody>
      </p:sp>
      <p:sp>
        <p:nvSpPr>
          <p:cNvPr id="4" name="Text 1"/>
          <p:cNvSpPr/>
          <p:nvPr/>
        </p:nvSpPr>
        <p:spPr>
          <a:xfrm>
            <a:off x="864037" y="2432804"/>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latin typeface="Martel Sans" pitchFamily="34" charset="0"/>
                <a:ea typeface="Martel Sans" pitchFamily="34" charset="-122"/>
                <a:cs typeface="Martel Sans" pitchFamily="34" charset="-120"/>
              </a:rPr>
              <a:t>Knowledge distillation: Transferring knowledge from a big model to a smaller one for similar results by using class probability vectors from the larger model to train the smaller one [2] .</a:t>
            </a:r>
            <a:endParaRPr lang="en-US" sz="1900" dirty="0"/>
          </a:p>
        </p:txBody>
      </p:sp>
      <p:sp>
        <p:nvSpPr>
          <p:cNvPr id="5" name="Text 2"/>
          <p:cNvSpPr/>
          <p:nvPr/>
        </p:nvSpPr>
        <p:spPr>
          <a:xfrm>
            <a:off x="864037" y="4290655"/>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latin typeface="Martel Sans" pitchFamily="34" charset="0"/>
                <a:ea typeface="Martel Sans" pitchFamily="34" charset="-122"/>
                <a:cs typeface="Martel Sans" pitchFamily="34" charset="-120"/>
              </a:rPr>
              <a:t>➢ SoftMax Function [F(X)] : Used in defensive distillation, it converts the last hidden layer's output into a probability distribution over classes in classification tasks [2].</a:t>
            </a:r>
            <a:endParaRPr lang="en-US" sz="1900" dirty="0"/>
          </a:p>
        </p:txBody>
      </p:sp>
      <p:sp>
        <p:nvSpPr>
          <p:cNvPr id="6" name="Text 3"/>
          <p:cNvSpPr/>
          <p:nvPr/>
        </p:nvSpPr>
        <p:spPr>
          <a:xfrm>
            <a:off x="864037" y="5753457"/>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latin typeface="Martel Sans" pitchFamily="34" charset="0"/>
                <a:ea typeface="Martel Sans" pitchFamily="34" charset="-122"/>
                <a:cs typeface="Martel Sans" pitchFamily="34" charset="-120"/>
              </a:rPr>
              <a:t>➢ Cross-Entropy Loss [ H(y,P) ]: It measures the dissimilarity between the predicted probability distribution and the true distribution of the labels</a:t>
            </a:r>
            <a:endParaRPr lang="en-US" sz="1900" dirty="0"/>
          </a:p>
        </p:txBody>
      </p:sp>
    </p:spTree>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6502" y="594479"/>
            <a:ext cx="4190048" cy="523637"/>
          </a:xfrm>
          <a:prstGeom prst="rect">
            <a:avLst/>
          </a:prstGeom>
          <a:noFill/>
          <a:ln/>
        </p:spPr>
        <p:txBody>
          <a:bodyPr wrap="none" lIns="0" tIns="0" rIns="0" bIns="0" rtlCol="0" anchor="t"/>
          <a:lstStyle/>
          <a:p>
            <a:pPr marL="0" indent="0">
              <a:lnSpc>
                <a:spcPts val="4100"/>
              </a:lnSpc>
              <a:buNone/>
            </a:pPr>
            <a:r>
              <a:rPr lang="en-US" sz="3600" b="1" dirty="0">
                <a:solidFill>
                  <a:srgbClr val="272D45"/>
                </a:solidFill>
                <a:latin typeface="Kanit Light" pitchFamily="34" charset="0"/>
                <a:ea typeface="Kanit Light" pitchFamily="34" charset="-122"/>
                <a:cs typeface="Kanit Light" pitchFamily="34" charset="-120"/>
              </a:rPr>
              <a:t>Defensive Measures</a:t>
            </a:r>
            <a:endParaRPr lang="en-US" sz="3600" b="1" dirty="0"/>
          </a:p>
        </p:txBody>
      </p:sp>
      <p:pic>
        <p:nvPicPr>
          <p:cNvPr id="4" name="Image 1" descr="preencoded.png"/>
          <p:cNvPicPr>
            <a:picLocks noChangeAspect="1"/>
          </p:cNvPicPr>
          <p:nvPr/>
        </p:nvPicPr>
        <p:blipFill>
          <a:blip r:embed="rId4"/>
          <a:stretch>
            <a:fillRect/>
          </a:stretch>
        </p:blipFill>
        <p:spPr>
          <a:xfrm>
            <a:off x="586502" y="1369457"/>
            <a:ext cx="418981" cy="418981"/>
          </a:xfrm>
          <a:prstGeom prst="rect">
            <a:avLst/>
          </a:prstGeom>
        </p:spPr>
      </p:pic>
      <p:sp>
        <p:nvSpPr>
          <p:cNvPr id="5" name="Text 1"/>
          <p:cNvSpPr/>
          <p:nvPr/>
        </p:nvSpPr>
        <p:spPr>
          <a:xfrm>
            <a:off x="586502" y="1955959"/>
            <a:ext cx="2844522" cy="261937"/>
          </a:xfrm>
          <a:prstGeom prst="rect">
            <a:avLst/>
          </a:prstGeom>
          <a:noFill/>
          <a:ln/>
        </p:spPr>
        <p:txBody>
          <a:bodyPr wrap="none" lIns="0" tIns="0" rIns="0" bIns="0" rtlCol="0" anchor="t"/>
          <a:lstStyle/>
          <a:p>
            <a:pPr marL="0" indent="0" algn="l">
              <a:lnSpc>
                <a:spcPts val="2050"/>
              </a:lnSpc>
              <a:buNone/>
            </a:pPr>
            <a:r>
              <a:rPr lang="en-US" sz="1600" dirty="0">
                <a:solidFill>
                  <a:srgbClr val="2C3249"/>
                </a:solidFill>
                <a:latin typeface="Kanit Light" pitchFamily="34" charset="0"/>
                <a:ea typeface="Kanit Light" pitchFamily="34" charset="-122"/>
                <a:cs typeface="Kanit Light" pitchFamily="34" charset="-120"/>
              </a:rPr>
              <a:t>Smoother Decision Boundaries</a:t>
            </a:r>
            <a:endParaRPr lang="en-US" sz="1600" dirty="0"/>
          </a:p>
        </p:txBody>
      </p:sp>
      <p:sp>
        <p:nvSpPr>
          <p:cNvPr id="6" name="Text 2"/>
          <p:cNvSpPr/>
          <p:nvPr/>
        </p:nvSpPr>
        <p:spPr>
          <a:xfrm>
            <a:off x="586502" y="2318385"/>
            <a:ext cx="7970996" cy="804386"/>
          </a:xfrm>
          <a:prstGeom prst="rect">
            <a:avLst/>
          </a:prstGeom>
          <a:noFill/>
          <a:ln/>
        </p:spPr>
        <p:txBody>
          <a:bodyPr wrap="squar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Defensive distillation trains models using softened probability distributions, often referred to as soft labels, instead of the standard hard labels. This smooths the decision boundaries of the model, making it less sensitive to small input perturbations that adversarial attacks exploit.</a:t>
            </a:r>
            <a:endParaRPr lang="en-US" sz="1300" dirty="0"/>
          </a:p>
        </p:txBody>
      </p:sp>
      <p:pic>
        <p:nvPicPr>
          <p:cNvPr id="7" name="Image 2" descr="preencoded.png"/>
          <p:cNvPicPr>
            <a:picLocks noChangeAspect="1"/>
          </p:cNvPicPr>
          <p:nvPr/>
        </p:nvPicPr>
        <p:blipFill>
          <a:blip r:embed="rId5"/>
          <a:stretch>
            <a:fillRect/>
          </a:stretch>
        </p:blipFill>
        <p:spPr>
          <a:xfrm>
            <a:off x="586502" y="3625572"/>
            <a:ext cx="418981" cy="418981"/>
          </a:xfrm>
          <a:prstGeom prst="rect">
            <a:avLst/>
          </a:prstGeom>
        </p:spPr>
      </p:pic>
      <p:sp>
        <p:nvSpPr>
          <p:cNvPr id="8" name="Text 3"/>
          <p:cNvSpPr/>
          <p:nvPr/>
        </p:nvSpPr>
        <p:spPr>
          <a:xfrm>
            <a:off x="586502" y="4212074"/>
            <a:ext cx="2497336" cy="261937"/>
          </a:xfrm>
          <a:prstGeom prst="rect">
            <a:avLst/>
          </a:prstGeom>
          <a:noFill/>
          <a:ln/>
        </p:spPr>
        <p:txBody>
          <a:bodyPr wrap="none" lIns="0" tIns="0" rIns="0" bIns="0" rtlCol="0" anchor="t"/>
          <a:lstStyle/>
          <a:p>
            <a:pPr marL="0" indent="0" algn="l">
              <a:lnSpc>
                <a:spcPts val="2050"/>
              </a:lnSpc>
              <a:buNone/>
            </a:pPr>
            <a:r>
              <a:rPr lang="en-US" sz="1600" dirty="0">
                <a:solidFill>
                  <a:srgbClr val="2C3249"/>
                </a:solidFill>
                <a:latin typeface="Kanit Light" pitchFamily="34" charset="0"/>
                <a:ea typeface="Kanit Light" pitchFamily="34" charset="-122"/>
                <a:cs typeface="Kanit Light" pitchFamily="34" charset="-120"/>
              </a:rPr>
              <a:t>Teacher-Student Approach</a:t>
            </a:r>
            <a:endParaRPr lang="en-US" sz="1600" dirty="0"/>
          </a:p>
        </p:txBody>
      </p:sp>
      <p:sp>
        <p:nvSpPr>
          <p:cNvPr id="9" name="Text 4"/>
          <p:cNvSpPr/>
          <p:nvPr/>
        </p:nvSpPr>
        <p:spPr>
          <a:xfrm>
            <a:off x="586502" y="4574500"/>
            <a:ext cx="7970996" cy="804386"/>
          </a:xfrm>
          <a:prstGeom prst="rect">
            <a:avLst/>
          </a:prstGeom>
          <a:noFill/>
          <a:ln/>
        </p:spPr>
        <p:txBody>
          <a:bodyPr wrap="squar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The process involves training a smaller "student" model using soft labels from a larger pre-trained "teacher" model. This transfer of knowledge helps the student model learn smoother decision boundaries, making it more resilient to adversarial attacks.</a:t>
            </a:r>
            <a:endParaRPr lang="en-US" sz="1300" dirty="0"/>
          </a:p>
        </p:txBody>
      </p:sp>
      <p:pic>
        <p:nvPicPr>
          <p:cNvPr id="10" name="Image 3" descr="preencoded.png"/>
          <p:cNvPicPr>
            <a:picLocks noChangeAspect="1"/>
          </p:cNvPicPr>
          <p:nvPr/>
        </p:nvPicPr>
        <p:blipFill>
          <a:blip r:embed="rId6"/>
          <a:stretch>
            <a:fillRect/>
          </a:stretch>
        </p:blipFill>
        <p:spPr>
          <a:xfrm>
            <a:off x="586502" y="5881688"/>
            <a:ext cx="418981" cy="418981"/>
          </a:xfrm>
          <a:prstGeom prst="rect">
            <a:avLst/>
          </a:prstGeom>
        </p:spPr>
      </p:pic>
      <p:sp>
        <p:nvSpPr>
          <p:cNvPr id="11" name="Text 5"/>
          <p:cNvSpPr/>
          <p:nvPr/>
        </p:nvSpPr>
        <p:spPr>
          <a:xfrm>
            <a:off x="586502" y="6468189"/>
            <a:ext cx="2095024" cy="261937"/>
          </a:xfrm>
          <a:prstGeom prst="rect">
            <a:avLst/>
          </a:prstGeom>
          <a:noFill/>
          <a:ln/>
        </p:spPr>
        <p:txBody>
          <a:bodyPr wrap="none" lIns="0" tIns="0" rIns="0" bIns="0" rtlCol="0" anchor="t"/>
          <a:lstStyle/>
          <a:p>
            <a:pPr marL="0" indent="0" algn="l">
              <a:lnSpc>
                <a:spcPts val="2050"/>
              </a:lnSpc>
              <a:buNone/>
            </a:pPr>
            <a:r>
              <a:rPr lang="en-US" sz="1600" dirty="0">
                <a:solidFill>
                  <a:srgbClr val="2C3249"/>
                </a:solidFill>
                <a:latin typeface="Kanit Light" pitchFamily="34" charset="0"/>
                <a:ea typeface="Kanit Light" pitchFamily="34" charset="-122"/>
                <a:cs typeface="Kanit Light" pitchFamily="34" charset="-120"/>
              </a:rPr>
              <a:t>Improved Robustness</a:t>
            </a:r>
            <a:endParaRPr lang="en-US" sz="1600" dirty="0"/>
          </a:p>
        </p:txBody>
      </p:sp>
      <p:sp>
        <p:nvSpPr>
          <p:cNvPr id="12" name="Text 6"/>
          <p:cNvSpPr/>
          <p:nvPr/>
        </p:nvSpPr>
        <p:spPr>
          <a:xfrm>
            <a:off x="586502" y="6830616"/>
            <a:ext cx="7970996" cy="804386"/>
          </a:xfrm>
          <a:prstGeom prst="rect">
            <a:avLst/>
          </a:prstGeom>
          <a:noFill/>
          <a:ln/>
        </p:spPr>
        <p:txBody>
          <a:bodyPr wrap="squar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By training on these softened outputs, the student model becomes less sensitive to small input perturbations because the decision boundaries are smoother. The student model is thus harder to fool with adversarial examples.</a:t>
            </a:r>
            <a:endParaRPr lang="en-US" sz="1300" dirty="0"/>
          </a:p>
        </p:txBody>
      </p:sp>
    </p:spTree>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9D917C-9A2F-1919-16C7-ABE7F11C7EFA}"/>
              </a:ext>
            </a:extLst>
          </p:cNvPr>
          <p:cNvPicPr>
            <a:picLocks noChangeAspect="1"/>
          </p:cNvPicPr>
          <p:nvPr/>
        </p:nvPicPr>
        <p:blipFill>
          <a:blip r:embed="rId2"/>
          <a:stretch>
            <a:fillRect/>
          </a:stretch>
        </p:blipFill>
        <p:spPr>
          <a:xfrm>
            <a:off x="0" y="0"/>
            <a:ext cx="14514021" cy="5951913"/>
          </a:xfrm>
          <a:prstGeom prst="rect">
            <a:avLst/>
          </a:prstGeom>
        </p:spPr>
      </p:pic>
      <p:pic>
        <p:nvPicPr>
          <p:cNvPr id="7" name="Picture 6">
            <a:extLst>
              <a:ext uri="{FF2B5EF4-FFF2-40B4-BE49-F238E27FC236}">
                <a16:creationId xmlns:a16="http://schemas.microsoft.com/office/drawing/2014/main" id="{D8D930CF-B0A3-6FE9-EC5F-A843BACA7ADA}"/>
              </a:ext>
            </a:extLst>
          </p:cNvPr>
          <p:cNvPicPr>
            <a:picLocks noChangeAspect="1"/>
          </p:cNvPicPr>
          <p:nvPr/>
        </p:nvPicPr>
        <p:blipFill>
          <a:blip r:embed="rId3"/>
          <a:stretch>
            <a:fillRect/>
          </a:stretch>
        </p:blipFill>
        <p:spPr>
          <a:xfrm>
            <a:off x="1" y="6068291"/>
            <a:ext cx="14514020" cy="2044931"/>
          </a:xfrm>
          <a:prstGeom prst="rect">
            <a:avLst/>
          </a:prstGeom>
        </p:spPr>
      </p:pic>
    </p:spTree>
    <p:extLst>
      <p:ext uri="{BB962C8B-B14F-4D97-AF65-F5344CB8AC3E}">
        <p14:creationId xmlns:p14="http://schemas.microsoft.com/office/powerpoint/2010/main" val="2087736429"/>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0658" y="966430"/>
            <a:ext cx="7675483" cy="1809750"/>
          </a:xfrm>
          <a:prstGeom prst="rect">
            <a:avLst/>
          </a:prstGeom>
          <a:noFill/>
          <a:ln/>
        </p:spPr>
        <p:txBody>
          <a:bodyPr wrap="square" lIns="0" tIns="0" rIns="0" bIns="0" rtlCol="0" anchor="t"/>
          <a:lstStyle/>
          <a:p>
            <a:pPr marL="0" indent="0">
              <a:lnSpc>
                <a:spcPts val="7100"/>
              </a:lnSpc>
              <a:buNone/>
            </a:pPr>
            <a:r>
              <a:rPr lang="en-US" sz="5650" b="1" dirty="0">
                <a:solidFill>
                  <a:srgbClr val="272D45"/>
                </a:solidFill>
                <a:latin typeface="Kanit Light" pitchFamily="34" charset="0"/>
                <a:ea typeface="Kanit Light" pitchFamily="34" charset="-122"/>
                <a:cs typeface="Kanit Light" pitchFamily="34" charset="-120"/>
              </a:rPr>
              <a:t>Adversarial Attacks and Defenses in Image </a:t>
            </a:r>
            <a:endParaRPr lang="en-US" sz="5650" dirty="0"/>
          </a:p>
        </p:txBody>
      </p:sp>
      <p:sp>
        <p:nvSpPr>
          <p:cNvPr id="4" name="Text 1"/>
          <p:cNvSpPr/>
          <p:nvPr/>
        </p:nvSpPr>
        <p:spPr>
          <a:xfrm>
            <a:off x="6220658" y="2776180"/>
            <a:ext cx="7238524" cy="1068977"/>
          </a:xfrm>
          <a:prstGeom prst="rect">
            <a:avLst/>
          </a:prstGeom>
          <a:noFill/>
          <a:ln/>
        </p:spPr>
        <p:txBody>
          <a:bodyPr wrap="none" lIns="0" tIns="0" rIns="0" bIns="0" rtlCol="0" anchor="t"/>
          <a:lstStyle/>
          <a:p>
            <a:pPr marL="0" indent="0">
              <a:lnSpc>
                <a:spcPts val="7100"/>
              </a:lnSpc>
              <a:buNone/>
            </a:pPr>
            <a:r>
              <a:rPr lang="en-US" sz="5650" b="1" dirty="0">
                <a:solidFill>
                  <a:srgbClr val="272D45"/>
                </a:solidFill>
                <a:latin typeface="Kanit Light" pitchFamily="34" charset="0"/>
                <a:ea typeface="Kanit Light" pitchFamily="34" charset="-122"/>
                <a:cs typeface="Kanit Light" pitchFamily="34" charset="-120"/>
              </a:rPr>
              <a:t>Classification</a:t>
            </a:r>
            <a:endParaRPr lang="en-US" sz="5650" dirty="0"/>
          </a:p>
        </p:txBody>
      </p:sp>
      <p:sp>
        <p:nvSpPr>
          <p:cNvPr id="5" name="Text 2"/>
          <p:cNvSpPr/>
          <p:nvPr/>
        </p:nvSpPr>
        <p:spPr>
          <a:xfrm>
            <a:off x="6220658" y="4114800"/>
            <a:ext cx="7675483" cy="2796778"/>
          </a:xfrm>
          <a:prstGeom prst="rect">
            <a:avLst/>
          </a:prstGeom>
          <a:noFill/>
          <a:ln/>
        </p:spPr>
        <p:txBody>
          <a:bodyPr wrap="square" lIns="0" tIns="0" rIns="0" bIns="0" rtlCol="0" anchor="t"/>
          <a:lstStyle/>
          <a:p>
            <a:pPr marL="0" indent="0">
              <a:lnSpc>
                <a:spcPts val="2600"/>
              </a:lnSpc>
              <a:buNone/>
            </a:pPr>
            <a:r>
              <a:rPr lang="en-US" sz="1650" dirty="0">
                <a:solidFill>
                  <a:srgbClr val="2C3249"/>
                </a:solidFill>
                <a:latin typeface="Martel Sans" pitchFamily="34" charset="0"/>
                <a:ea typeface="Martel Sans" pitchFamily="34" charset="-122"/>
                <a:cs typeface="Martel Sans" pitchFamily="34" charset="-120"/>
              </a:rPr>
              <a:t>As machine learning drives critical applications like autonomous vehicles, facial recognition, and medical diagnostics, ensuring their reliability and security becomes paramount. A major challenge, especially for image classification tasks, is the susceptibility of machine learning models to adversarial attacks. These attacks involve making subtle changes to input data that trick deep neural networks into making incorrect predictions, which can have serious real-world consequences.</a:t>
            </a:r>
            <a:endParaRPr lang="en-US" sz="1650" dirty="0"/>
          </a:p>
        </p:txBody>
      </p:sp>
      <p:sp>
        <p:nvSpPr>
          <p:cNvPr id="6" name="Shape 3"/>
          <p:cNvSpPr/>
          <p:nvPr/>
        </p:nvSpPr>
        <p:spPr>
          <a:xfrm>
            <a:off x="6709053" y="6911578"/>
            <a:ext cx="335637" cy="335637"/>
          </a:xfrm>
          <a:prstGeom prst="roundRect">
            <a:avLst>
              <a:gd name="adj" fmla="val 27240994"/>
            </a:avLst>
          </a:prstGeom>
          <a:noFill/>
          <a:ln w="7620">
            <a:solidFill>
              <a:srgbClr val="FFFFFF"/>
            </a:solidFill>
            <a:prstDash val="solid"/>
          </a:ln>
        </p:spPr>
        <p:txBody>
          <a:bodyPr/>
          <a:lstStyle/>
          <a:p>
            <a:endParaRPr lang="en-US"/>
          </a:p>
        </p:txBody>
      </p:sp>
      <p:sp>
        <p:nvSpPr>
          <p:cNvPr id="8" name="Shape 4"/>
          <p:cNvSpPr/>
          <p:nvPr/>
        </p:nvSpPr>
        <p:spPr>
          <a:xfrm>
            <a:off x="6464856" y="6911578"/>
            <a:ext cx="335637" cy="335637"/>
          </a:xfrm>
          <a:prstGeom prst="roundRect">
            <a:avLst>
              <a:gd name="adj" fmla="val 27240994"/>
            </a:avLst>
          </a:prstGeom>
          <a:noFill/>
          <a:ln w="7620">
            <a:solidFill>
              <a:srgbClr val="FFFFFF"/>
            </a:solidFill>
            <a:prstDash val="solid"/>
          </a:ln>
        </p:spPr>
        <p:txBody>
          <a:bodyPr/>
          <a:lstStyle/>
          <a:p>
            <a:endParaRPr lang="en-US"/>
          </a:p>
        </p:txBody>
      </p:sp>
      <p:sp>
        <p:nvSpPr>
          <p:cNvPr id="10" name="Shape 5"/>
          <p:cNvSpPr/>
          <p:nvPr/>
        </p:nvSpPr>
        <p:spPr>
          <a:xfrm>
            <a:off x="6220658" y="6911578"/>
            <a:ext cx="335637" cy="335637"/>
          </a:xfrm>
          <a:prstGeom prst="roundRect">
            <a:avLst>
              <a:gd name="adj" fmla="val 27240994"/>
            </a:avLst>
          </a:prstGeom>
          <a:noFill/>
          <a:ln w="7620">
            <a:solidFill>
              <a:srgbClr val="FFFFFF"/>
            </a:solidFill>
            <a:prstDash val="solid"/>
          </a:ln>
        </p:spPr>
        <p:txBody>
          <a:bodyPr/>
          <a:lstStyle/>
          <a:p>
            <a:endParaRPr lang="en-US"/>
          </a:p>
        </p:txBody>
      </p:sp>
      <p:sp>
        <p:nvSpPr>
          <p:cNvPr id="13" name="Rectangle 12">
            <a:extLst>
              <a:ext uri="{FF2B5EF4-FFF2-40B4-BE49-F238E27FC236}">
                <a16:creationId xmlns:a16="http://schemas.microsoft.com/office/drawing/2014/main" id="{B1226CD7-490F-9618-9551-0B3CD562D8DE}"/>
              </a:ext>
            </a:extLst>
          </p:cNvPr>
          <p:cNvSpPr/>
          <p:nvPr/>
        </p:nvSpPr>
        <p:spPr>
          <a:xfrm>
            <a:off x="12812486" y="7728857"/>
            <a:ext cx="1676400" cy="337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06981" y="617220"/>
            <a:ext cx="7476768" cy="541972"/>
          </a:xfrm>
          <a:prstGeom prst="rect">
            <a:avLst/>
          </a:prstGeom>
          <a:noFill/>
          <a:ln/>
        </p:spPr>
        <p:txBody>
          <a:bodyPr wrap="none" lIns="0" tIns="0" rIns="0" bIns="0" rtlCol="0" anchor="t"/>
          <a:lstStyle/>
          <a:p>
            <a:pPr marL="0" indent="0">
              <a:lnSpc>
                <a:spcPts val="4250"/>
              </a:lnSpc>
              <a:buNone/>
            </a:pPr>
            <a:r>
              <a:rPr lang="en-US" sz="3400" b="1" dirty="0">
                <a:solidFill>
                  <a:srgbClr val="272D45"/>
                </a:solidFill>
                <a:latin typeface="Kanit Light" pitchFamily="34" charset="0"/>
                <a:ea typeface="Kanit Light" pitchFamily="34" charset="-122"/>
                <a:cs typeface="Kanit Light" pitchFamily="34" charset="-120"/>
              </a:rPr>
              <a:t>Defensive Mechanisms Implementation</a:t>
            </a:r>
            <a:endParaRPr lang="en-US" sz="3400" b="1" dirty="0"/>
          </a:p>
        </p:txBody>
      </p:sp>
      <p:sp>
        <p:nvSpPr>
          <p:cNvPr id="3" name="Text 1"/>
          <p:cNvSpPr/>
          <p:nvPr/>
        </p:nvSpPr>
        <p:spPr>
          <a:xfrm>
            <a:off x="606981" y="1506022"/>
            <a:ext cx="13416439" cy="277535"/>
          </a:xfrm>
          <a:prstGeom prst="rect">
            <a:avLst/>
          </a:prstGeom>
          <a:noFill/>
          <a:ln/>
        </p:spPr>
        <p:txBody>
          <a:bodyPr wrap="none" lIns="0" tIns="0" rIns="0" bIns="0" rtlCol="0" anchor="t"/>
          <a:lstStyle/>
          <a:p>
            <a:pPr marL="0" indent="0">
              <a:lnSpc>
                <a:spcPts val="2150"/>
              </a:lnSpc>
              <a:buNone/>
            </a:pPr>
            <a:r>
              <a:rPr lang="en-US" sz="1350" b="1" dirty="0">
                <a:solidFill>
                  <a:srgbClr val="2C3249"/>
                </a:solidFill>
                <a:latin typeface="Martel Sans" pitchFamily="34" charset="0"/>
                <a:ea typeface="Martel Sans" pitchFamily="34" charset="-122"/>
                <a:cs typeface="Martel Sans" pitchFamily="34" charset="-120"/>
              </a:rPr>
              <a:t>Input Transformation Techniques:</a:t>
            </a:r>
            <a:endParaRPr lang="en-US" sz="1350" dirty="0"/>
          </a:p>
        </p:txBody>
      </p:sp>
      <p:sp>
        <p:nvSpPr>
          <p:cNvPr id="4" name="Text 2"/>
          <p:cNvSpPr/>
          <p:nvPr/>
        </p:nvSpPr>
        <p:spPr>
          <a:xfrm>
            <a:off x="884396" y="1978581"/>
            <a:ext cx="13139023" cy="277535"/>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3249"/>
                </a:solidFill>
                <a:latin typeface="Martel Sans" pitchFamily="34" charset="0"/>
                <a:ea typeface="Martel Sans" pitchFamily="34" charset="-122"/>
                <a:cs typeface="Martel Sans" pitchFamily="34" charset="-120"/>
              </a:rPr>
              <a:t>Random Horizontal Flip (p=0.5), Random Rotation (up to 10°), Gaussian Blur (kernel size 5-9, sigma 0.1-5), and Random Erasing (p=0.3) applied during training.</a:t>
            </a:r>
            <a:endParaRPr lang="en-US" sz="1350" dirty="0"/>
          </a:p>
        </p:txBody>
      </p:sp>
      <p:sp>
        <p:nvSpPr>
          <p:cNvPr id="5" name="Text 3"/>
          <p:cNvSpPr/>
          <p:nvPr/>
        </p:nvSpPr>
        <p:spPr>
          <a:xfrm>
            <a:off x="884396" y="2316718"/>
            <a:ext cx="13139023" cy="277535"/>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3249"/>
                </a:solidFill>
                <a:latin typeface="Martel Sans" pitchFamily="34" charset="0"/>
                <a:ea typeface="Martel Sans" pitchFamily="34" charset="-122"/>
                <a:cs typeface="Martel Sans" pitchFamily="34" charset="-120"/>
              </a:rPr>
              <a:t>Transformations disrupt adversarial noise, improving model robustness.</a:t>
            </a:r>
            <a:endParaRPr lang="en-US" sz="1350" dirty="0"/>
          </a:p>
        </p:txBody>
      </p:sp>
      <p:sp>
        <p:nvSpPr>
          <p:cNvPr id="6" name="Text 4"/>
          <p:cNvSpPr/>
          <p:nvPr/>
        </p:nvSpPr>
        <p:spPr>
          <a:xfrm>
            <a:off x="606981" y="2789277"/>
            <a:ext cx="13416439" cy="277535"/>
          </a:xfrm>
          <a:prstGeom prst="rect">
            <a:avLst/>
          </a:prstGeom>
          <a:noFill/>
          <a:ln/>
        </p:spPr>
        <p:txBody>
          <a:bodyPr wrap="none" lIns="0" tIns="0" rIns="0" bIns="0" rtlCol="0" anchor="t"/>
          <a:lstStyle/>
          <a:p>
            <a:pPr marL="0" indent="0">
              <a:lnSpc>
                <a:spcPts val="2150"/>
              </a:lnSpc>
              <a:buNone/>
            </a:pPr>
            <a:r>
              <a:rPr lang="en-US" sz="1350" b="1" dirty="0">
                <a:solidFill>
                  <a:srgbClr val="2C3249"/>
                </a:solidFill>
                <a:latin typeface="Martel Sans" pitchFamily="34" charset="0"/>
                <a:ea typeface="Martel Sans" pitchFamily="34" charset="-122"/>
                <a:cs typeface="Martel Sans" pitchFamily="34" charset="-120"/>
              </a:rPr>
              <a:t>Adversarial Training:</a:t>
            </a:r>
            <a:endParaRPr lang="en-US" sz="1350" dirty="0"/>
          </a:p>
        </p:txBody>
      </p:sp>
      <p:sp>
        <p:nvSpPr>
          <p:cNvPr id="7" name="Text 5"/>
          <p:cNvSpPr/>
          <p:nvPr/>
        </p:nvSpPr>
        <p:spPr>
          <a:xfrm>
            <a:off x="884396" y="3261836"/>
            <a:ext cx="13139023" cy="277535"/>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3249"/>
                </a:solidFill>
                <a:latin typeface="Martel Sans" pitchFamily="34" charset="0"/>
                <a:ea typeface="Martel Sans" pitchFamily="34" charset="-122"/>
                <a:cs typeface="Martel Sans" pitchFamily="34" charset="-120"/>
              </a:rPr>
              <a:t>FGSM and PGD attacks used to generate adversarial examples during training.</a:t>
            </a:r>
            <a:endParaRPr lang="en-US" sz="1350" dirty="0"/>
          </a:p>
        </p:txBody>
      </p:sp>
      <p:sp>
        <p:nvSpPr>
          <p:cNvPr id="8" name="Text 6"/>
          <p:cNvSpPr/>
          <p:nvPr/>
        </p:nvSpPr>
        <p:spPr>
          <a:xfrm>
            <a:off x="884396" y="3599974"/>
            <a:ext cx="13139023" cy="277535"/>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3249"/>
                </a:solidFill>
                <a:latin typeface="Martel Sans" pitchFamily="34" charset="0"/>
                <a:ea typeface="Martel Sans" pitchFamily="34" charset="-122"/>
                <a:cs typeface="Martel Sans" pitchFamily="34" charset="-120"/>
              </a:rPr>
              <a:t>Adversarial examples mixed with clean images to enhance decision boundaries, making the model more resilient to adversarial attacks.</a:t>
            </a:r>
            <a:endParaRPr lang="en-US" sz="1350" dirty="0"/>
          </a:p>
        </p:txBody>
      </p:sp>
      <p:sp>
        <p:nvSpPr>
          <p:cNvPr id="9" name="Text 7"/>
          <p:cNvSpPr/>
          <p:nvPr/>
        </p:nvSpPr>
        <p:spPr>
          <a:xfrm>
            <a:off x="606981" y="4072533"/>
            <a:ext cx="13416439" cy="277535"/>
          </a:xfrm>
          <a:prstGeom prst="rect">
            <a:avLst/>
          </a:prstGeom>
          <a:noFill/>
          <a:ln/>
        </p:spPr>
        <p:txBody>
          <a:bodyPr wrap="none" lIns="0" tIns="0" rIns="0" bIns="0" rtlCol="0" anchor="t"/>
          <a:lstStyle/>
          <a:p>
            <a:pPr marL="0" indent="0">
              <a:lnSpc>
                <a:spcPts val="2150"/>
              </a:lnSpc>
              <a:buNone/>
            </a:pPr>
            <a:r>
              <a:rPr lang="en-US" sz="1350" b="1" dirty="0">
                <a:solidFill>
                  <a:srgbClr val="2C3249"/>
                </a:solidFill>
                <a:latin typeface="Martel Sans" pitchFamily="34" charset="0"/>
                <a:ea typeface="Martel Sans" pitchFamily="34" charset="-122"/>
                <a:cs typeface="Martel Sans" pitchFamily="34" charset="-120"/>
              </a:rPr>
              <a:t>Defensive Distillation:</a:t>
            </a:r>
            <a:endParaRPr lang="en-US" sz="1350" dirty="0"/>
          </a:p>
        </p:txBody>
      </p:sp>
      <p:sp>
        <p:nvSpPr>
          <p:cNvPr id="10" name="Text 8"/>
          <p:cNvSpPr/>
          <p:nvPr/>
        </p:nvSpPr>
        <p:spPr>
          <a:xfrm>
            <a:off x="884396" y="4545092"/>
            <a:ext cx="13139023" cy="277535"/>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3249"/>
                </a:solidFill>
                <a:latin typeface="Martel Sans" pitchFamily="34" charset="0"/>
                <a:ea typeface="Martel Sans" pitchFamily="34" charset="-122"/>
                <a:cs typeface="Martel Sans" pitchFamily="34" charset="-120"/>
              </a:rPr>
              <a:t>Teacher model (ResNet101) trained, producing soft labels for student model (ResNet34).</a:t>
            </a:r>
            <a:endParaRPr lang="en-US" sz="1350" dirty="0"/>
          </a:p>
        </p:txBody>
      </p:sp>
      <p:sp>
        <p:nvSpPr>
          <p:cNvPr id="11" name="Text 9"/>
          <p:cNvSpPr/>
          <p:nvPr/>
        </p:nvSpPr>
        <p:spPr>
          <a:xfrm>
            <a:off x="884396" y="4883229"/>
            <a:ext cx="13139023" cy="277535"/>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C3249"/>
                </a:solidFill>
                <a:latin typeface="Martel Sans" pitchFamily="34" charset="0"/>
                <a:ea typeface="Martel Sans" pitchFamily="34" charset="-122"/>
                <a:cs typeface="Martel Sans" pitchFamily="34" charset="-120"/>
              </a:rPr>
              <a:t>Softened decision boundaries improve robustness against attacks like FGSM and CW.</a:t>
            </a:r>
            <a:endParaRPr lang="en-US" sz="1350" dirty="0"/>
          </a:p>
        </p:txBody>
      </p:sp>
      <p:pic>
        <p:nvPicPr>
          <p:cNvPr id="12" name="Image 0" descr="preencoded.png"/>
          <p:cNvPicPr>
            <a:picLocks noChangeAspect="1"/>
          </p:cNvPicPr>
          <p:nvPr/>
        </p:nvPicPr>
        <p:blipFill>
          <a:blip r:embed="rId3"/>
          <a:stretch>
            <a:fillRect/>
          </a:stretch>
        </p:blipFill>
        <p:spPr>
          <a:xfrm>
            <a:off x="5547003" y="5355788"/>
            <a:ext cx="3536394" cy="2256473"/>
          </a:xfrm>
          <a:prstGeom prst="rect">
            <a:avLst/>
          </a:prstGeom>
        </p:spPr>
      </p:pic>
      <p:sp>
        <p:nvSpPr>
          <p:cNvPr id="13" name="Rectangle 12">
            <a:extLst>
              <a:ext uri="{FF2B5EF4-FFF2-40B4-BE49-F238E27FC236}">
                <a16:creationId xmlns:a16="http://schemas.microsoft.com/office/drawing/2014/main" id="{3EF1E40E-E242-5E54-0E68-60468FADD617}"/>
              </a:ext>
            </a:extLst>
          </p:cNvPr>
          <p:cNvSpPr/>
          <p:nvPr/>
        </p:nvSpPr>
        <p:spPr>
          <a:xfrm>
            <a:off x="12866914" y="7826829"/>
            <a:ext cx="1621972" cy="2775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591860" y="602218"/>
            <a:ext cx="10872430" cy="528399"/>
          </a:xfrm>
          <a:prstGeom prst="rect">
            <a:avLst/>
          </a:prstGeom>
          <a:noFill/>
          <a:ln/>
        </p:spPr>
        <p:txBody>
          <a:bodyPr wrap="none" lIns="0" tIns="0" rIns="0" bIns="0" rtlCol="0" anchor="t"/>
          <a:lstStyle/>
          <a:p>
            <a:pPr marL="0" indent="0">
              <a:lnSpc>
                <a:spcPts val="4150"/>
              </a:lnSpc>
              <a:buNone/>
            </a:pPr>
            <a:r>
              <a:rPr lang="en-US" sz="4000" dirty="0">
                <a:solidFill>
                  <a:srgbClr val="272D45"/>
                </a:solidFill>
                <a:latin typeface="Kanit Light" pitchFamily="34" charset="0"/>
                <a:ea typeface="Kanit Light" pitchFamily="34" charset="-122"/>
                <a:cs typeface="Kanit Light" pitchFamily="34" charset="-120"/>
              </a:rPr>
              <a:t>Results of Defensive Mechanisms on FGSM and CW Attack</a:t>
            </a:r>
            <a:r>
              <a:rPr lang="en-US" sz="3300" dirty="0">
                <a:solidFill>
                  <a:srgbClr val="272D45"/>
                </a:solidFill>
                <a:latin typeface="Kanit Light" pitchFamily="34" charset="0"/>
                <a:ea typeface="Kanit Light" pitchFamily="34" charset="-122"/>
                <a:cs typeface="Kanit Light" pitchFamily="34" charset="-120"/>
              </a:rPr>
              <a:t>s</a:t>
            </a:r>
            <a:endParaRPr lang="en-US" sz="3300" dirty="0"/>
          </a:p>
        </p:txBody>
      </p:sp>
      <p:sp>
        <p:nvSpPr>
          <p:cNvPr id="3" name="Text 1"/>
          <p:cNvSpPr/>
          <p:nvPr/>
        </p:nvSpPr>
        <p:spPr>
          <a:xfrm>
            <a:off x="591860" y="1468874"/>
            <a:ext cx="13446681" cy="270629"/>
          </a:xfrm>
          <a:prstGeom prst="rect">
            <a:avLst/>
          </a:prstGeom>
          <a:noFill/>
          <a:ln/>
        </p:spPr>
        <p:txBody>
          <a:bodyPr wrap="none" lIns="0" tIns="0" rIns="0" bIns="0" rtlCol="0" anchor="t"/>
          <a:lstStyle/>
          <a:p>
            <a:pPr marL="0" indent="0">
              <a:lnSpc>
                <a:spcPts val="2100"/>
              </a:lnSpc>
              <a:buNone/>
            </a:pPr>
            <a:r>
              <a:rPr lang="en-US" sz="1600" b="1" dirty="0">
                <a:solidFill>
                  <a:srgbClr val="2C3249"/>
                </a:solidFill>
                <a:latin typeface="Martel Sans" pitchFamily="34" charset="0"/>
                <a:ea typeface="Martel Sans" pitchFamily="34" charset="-122"/>
                <a:cs typeface="Martel Sans" pitchFamily="34" charset="-120"/>
              </a:rPr>
              <a:t>Performance on FGSM Attack:</a:t>
            </a:r>
            <a:endParaRPr lang="en-US" sz="1600" dirty="0"/>
          </a:p>
        </p:txBody>
      </p:sp>
      <p:sp>
        <p:nvSpPr>
          <p:cNvPr id="4" name="Text 2"/>
          <p:cNvSpPr/>
          <p:nvPr/>
        </p:nvSpPr>
        <p:spPr>
          <a:xfrm>
            <a:off x="862370" y="1929765"/>
            <a:ext cx="13176171" cy="270629"/>
          </a:xfrm>
          <a:prstGeom prst="rect">
            <a:avLst/>
          </a:prstGeom>
          <a:noFill/>
          <a:ln/>
        </p:spPr>
        <p:txBody>
          <a:bodyPr wrap="none" lIns="0" tIns="0" rIns="0" bIns="0" rtlCol="0" anchor="t"/>
          <a:lstStyle/>
          <a:p>
            <a:pPr marL="342900" indent="-342900" algn="just">
              <a:lnSpc>
                <a:spcPts val="2100"/>
              </a:lnSpc>
              <a:buSzPct val="100000"/>
              <a:buChar char="•"/>
            </a:pPr>
            <a:r>
              <a:rPr lang="en-US" sz="1300" dirty="0">
                <a:solidFill>
                  <a:srgbClr val="2C3249"/>
                </a:solidFill>
                <a:latin typeface="Martel Sans" pitchFamily="34" charset="0"/>
                <a:ea typeface="Martel Sans" pitchFamily="34" charset="-122"/>
                <a:cs typeface="Martel Sans" pitchFamily="34" charset="-120"/>
              </a:rPr>
              <a:t>Baseline ResNet34 accuracy ranged from 80% to 55% across different epsilon values (0 to 0.30).</a:t>
            </a:r>
            <a:endParaRPr lang="en-US" sz="1300" dirty="0"/>
          </a:p>
        </p:txBody>
      </p:sp>
      <p:sp>
        <p:nvSpPr>
          <p:cNvPr id="5" name="Text 3"/>
          <p:cNvSpPr/>
          <p:nvPr/>
        </p:nvSpPr>
        <p:spPr>
          <a:xfrm>
            <a:off x="862370" y="2259568"/>
            <a:ext cx="13176171" cy="270629"/>
          </a:xfrm>
          <a:prstGeom prst="rect">
            <a:avLst/>
          </a:prstGeom>
          <a:noFill/>
          <a:ln/>
        </p:spPr>
        <p:txBody>
          <a:bodyPr wrap="none" lIns="0" tIns="0" rIns="0" bIns="0" rtlCol="0" anchor="t"/>
          <a:lstStyle/>
          <a:p>
            <a:pPr marL="342900" indent="-342900" algn="just">
              <a:lnSpc>
                <a:spcPts val="2100"/>
              </a:lnSpc>
              <a:buSzPct val="100000"/>
              <a:buChar char="•"/>
            </a:pPr>
            <a:r>
              <a:rPr lang="en-US" sz="1300" dirty="0">
                <a:solidFill>
                  <a:srgbClr val="2C3249"/>
                </a:solidFill>
                <a:latin typeface="Martel Sans" pitchFamily="34" charset="0"/>
                <a:ea typeface="Martel Sans" pitchFamily="34" charset="-122"/>
                <a:cs typeface="Martel Sans" pitchFamily="34" charset="-120"/>
              </a:rPr>
              <a:t>After distillation, the student model showed significantly improved stability, with accuracy ranging from 87% to 84% across epsilon values.</a:t>
            </a:r>
            <a:endParaRPr lang="en-US" sz="1300" dirty="0"/>
          </a:p>
        </p:txBody>
      </p:sp>
      <p:pic>
        <p:nvPicPr>
          <p:cNvPr id="6" name="Image 0" descr="preencoded.png"/>
          <p:cNvPicPr>
            <a:picLocks noChangeAspect="1"/>
          </p:cNvPicPr>
          <p:nvPr/>
        </p:nvPicPr>
        <p:blipFill>
          <a:blip r:embed="rId3"/>
          <a:stretch>
            <a:fillRect/>
          </a:stretch>
        </p:blipFill>
        <p:spPr>
          <a:xfrm>
            <a:off x="591860" y="2720459"/>
            <a:ext cx="3298031" cy="1643896"/>
          </a:xfrm>
          <a:prstGeom prst="rect">
            <a:avLst/>
          </a:prstGeom>
        </p:spPr>
      </p:pic>
      <p:sp>
        <p:nvSpPr>
          <p:cNvPr id="7" name="Text 4"/>
          <p:cNvSpPr/>
          <p:nvPr/>
        </p:nvSpPr>
        <p:spPr>
          <a:xfrm>
            <a:off x="591860" y="4554617"/>
            <a:ext cx="13446681" cy="270629"/>
          </a:xfrm>
          <a:prstGeom prst="rect">
            <a:avLst/>
          </a:prstGeom>
          <a:noFill/>
          <a:ln/>
        </p:spPr>
        <p:txBody>
          <a:bodyPr wrap="none" lIns="0" tIns="0" rIns="0" bIns="0" rtlCol="0" anchor="t"/>
          <a:lstStyle/>
          <a:p>
            <a:pPr marL="0" indent="0">
              <a:lnSpc>
                <a:spcPts val="2100"/>
              </a:lnSpc>
              <a:buNone/>
            </a:pPr>
            <a:r>
              <a:rPr lang="en-US" sz="1600" b="1" dirty="0">
                <a:solidFill>
                  <a:srgbClr val="2C3249"/>
                </a:solidFill>
                <a:latin typeface="Martel Sans" pitchFamily="34" charset="0"/>
                <a:ea typeface="Martel Sans" pitchFamily="34" charset="-122"/>
                <a:cs typeface="Martel Sans" pitchFamily="34" charset="-120"/>
              </a:rPr>
              <a:t>Performance on CW Attack:</a:t>
            </a:r>
            <a:endParaRPr lang="en-US" sz="1600" dirty="0"/>
          </a:p>
        </p:txBody>
      </p:sp>
      <p:sp>
        <p:nvSpPr>
          <p:cNvPr id="8" name="Text 5"/>
          <p:cNvSpPr/>
          <p:nvPr/>
        </p:nvSpPr>
        <p:spPr>
          <a:xfrm>
            <a:off x="862370" y="5015508"/>
            <a:ext cx="13176171" cy="27062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3249"/>
                </a:solidFill>
                <a:latin typeface="Martel Sans" pitchFamily="34" charset="0"/>
                <a:ea typeface="Martel Sans" pitchFamily="34" charset="-122"/>
                <a:cs typeface="Martel Sans" pitchFamily="34" charset="-120"/>
              </a:rPr>
              <a:t>Distilled model showed better resilience to weaker CW attacks (ε&lt;0.05), with a slower decline in accuracy.</a:t>
            </a:r>
            <a:endParaRPr lang="en-US" sz="1300" dirty="0"/>
          </a:p>
        </p:txBody>
      </p:sp>
      <p:sp>
        <p:nvSpPr>
          <p:cNvPr id="9" name="Text 6"/>
          <p:cNvSpPr/>
          <p:nvPr/>
        </p:nvSpPr>
        <p:spPr>
          <a:xfrm>
            <a:off x="862370" y="5345311"/>
            <a:ext cx="13176171" cy="27062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3249"/>
                </a:solidFill>
                <a:latin typeface="Martel Sans" pitchFamily="34" charset="0"/>
                <a:ea typeface="Martel Sans" pitchFamily="34" charset="-122"/>
                <a:cs typeface="Martel Sans" pitchFamily="34" charset="-120"/>
              </a:rPr>
              <a:t>However, as the strength of the CW attack increased (ε&gt;0.20), the benefits of distillation diminished, with performance dropping similarly to the baseline model.</a:t>
            </a:r>
            <a:endParaRPr lang="en-US" sz="1300" dirty="0"/>
          </a:p>
        </p:txBody>
      </p:sp>
      <p:pic>
        <p:nvPicPr>
          <p:cNvPr id="10" name="Image 1" descr="preencoded.png"/>
          <p:cNvPicPr>
            <a:picLocks noChangeAspect="1"/>
          </p:cNvPicPr>
          <p:nvPr/>
        </p:nvPicPr>
        <p:blipFill>
          <a:blip r:embed="rId4"/>
          <a:stretch>
            <a:fillRect/>
          </a:stretch>
        </p:blipFill>
        <p:spPr>
          <a:xfrm>
            <a:off x="591860" y="5806202"/>
            <a:ext cx="3664506" cy="1821180"/>
          </a:xfrm>
          <a:prstGeom prst="rect">
            <a:avLst/>
          </a:prstGeom>
        </p:spPr>
      </p:pic>
      <p:sp>
        <p:nvSpPr>
          <p:cNvPr id="11" name="Rectangle 10">
            <a:extLst>
              <a:ext uri="{FF2B5EF4-FFF2-40B4-BE49-F238E27FC236}">
                <a16:creationId xmlns:a16="http://schemas.microsoft.com/office/drawing/2014/main" id="{B7CAD08F-6372-6989-AA6C-21AEACD80C27}"/>
              </a:ext>
            </a:extLst>
          </p:cNvPr>
          <p:cNvSpPr/>
          <p:nvPr/>
        </p:nvSpPr>
        <p:spPr>
          <a:xfrm>
            <a:off x="12856029" y="7815943"/>
            <a:ext cx="1676400" cy="270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13554" y="827603"/>
            <a:ext cx="8632865" cy="726400"/>
          </a:xfrm>
          <a:prstGeom prst="rect">
            <a:avLst/>
          </a:prstGeom>
          <a:noFill/>
          <a:ln/>
        </p:spPr>
        <p:txBody>
          <a:bodyPr wrap="none" lIns="0" tIns="0" rIns="0" bIns="0" rtlCol="0" anchor="t"/>
          <a:lstStyle/>
          <a:p>
            <a:pPr marL="0" indent="0">
              <a:lnSpc>
                <a:spcPts val="5700"/>
              </a:lnSpc>
              <a:buNone/>
            </a:pPr>
            <a:r>
              <a:rPr lang="en-US" sz="4550" dirty="0">
                <a:solidFill>
                  <a:srgbClr val="272D45"/>
                </a:solidFill>
                <a:latin typeface="Kanit Light" pitchFamily="34" charset="0"/>
                <a:ea typeface="Kanit Light" pitchFamily="34" charset="-122"/>
                <a:cs typeface="Kanit Light" pitchFamily="34" charset="-120"/>
              </a:rPr>
              <a:t>Performance Analysis and Results</a:t>
            </a:r>
            <a:endParaRPr lang="en-US" sz="4550" dirty="0"/>
          </a:p>
        </p:txBody>
      </p:sp>
      <p:sp>
        <p:nvSpPr>
          <p:cNvPr id="3" name="Text 1"/>
          <p:cNvSpPr/>
          <p:nvPr/>
        </p:nvSpPr>
        <p:spPr>
          <a:xfrm>
            <a:off x="813554" y="2135029"/>
            <a:ext cx="2711308" cy="363260"/>
          </a:xfrm>
          <a:prstGeom prst="rect">
            <a:avLst/>
          </a:prstGeom>
          <a:noFill/>
          <a:ln/>
        </p:spPr>
        <p:txBody>
          <a:bodyPr wrap="none" lIns="0" tIns="0" rIns="0" bIns="0" rtlCol="0" anchor="t"/>
          <a:lstStyle/>
          <a:p>
            <a:pPr marL="0" indent="0">
              <a:lnSpc>
                <a:spcPts val="2850"/>
              </a:lnSpc>
              <a:buNone/>
            </a:pPr>
            <a:r>
              <a:rPr lang="en-US" sz="2250" dirty="0">
                <a:solidFill>
                  <a:srgbClr val="272D45"/>
                </a:solidFill>
                <a:latin typeface="Kanit Light" pitchFamily="34" charset="0"/>
                <a:ea typeface="Kanit Light" pitchFamily="34" charset="-122"/>
                <a:cs typeface="Kanit Light" pitchFamily="34" charset="-120"/>
              </a:rPr>
              <a:t>Baseline Performance</a:t>
            </a:r>
            <a:endParaRPr lang="en-US" sz="2250" dirty="0"/>
          </a:p>
        </p:txBody>
      </p:sp>
      <p:sp>
        <p:nvSpPr>
          <p:cNvPr id="4" name="Text 2"/>
          <p:cNvSpPr/>
          <p:nvPr/>
        </p:nvSpPr>
        <p:spPr>
          <a:xfrm>
            <a:off x="813554" y="2730698"/>
            <a:ext cx="3244709" cy="4461986"/>
          </a:xfrm>
          <a:prstGeom prst="rect">
            <a:avLst/>
          </a:prstGeom>
          <a:noFill/>
          <a:ln/>
        </p:spPr>
        <p:txBody>
          <a:bodyPr wrap="square" lIns="0" tIns="0" rIns="0" bIns="0" rtlCol="0" anchor="t"/>
          <a:lstStyle/>
          <a:p>
            <a:pPr marL="0" indent="0" algn="just">
              <a:lnSpc>
                <a:spcPts val="2900"/>
              </a:lnSpc>
              <a:buNone/>
            </a:pPr>
            <a:r>
              <a:rPr lang="en-US" sz="1800" dirty="0">
                <a:latin typeface="Arial" panose="020B0604020202020204" pitchFamily="34" charset="0"/>
                <a:ea typeface="Martel Sans" pitchFamily="34" charset="-122"/>
                <a:cs typeface="Arial" panose="020B0604020202020204" pitchFamily="34" charset="0"/>
              </a:rPr>
              <a:t>Before applying adversarial attacks, we evaluated the baseline performance of the three models—ResNet34, DenseNet161, and EfficientNet-B0—on clean, unperturbed data. The evaluation focused on top-1 and top-5 error rates, which indicate the percentage of predictions where the true label was not within the top 1 and top 5 predictions, respectively.</a:t>
            </a:r>
            <a:endParaRPr lang="en-US" sz="1800" dirty="0">
              <a:latin typeface="Arial" panose="020B0604020202020204" pitchFamily="34" charset="0"/>
              <a:cs typeface="Arial" panose="020B0604020202020204" pitchFamily="34" charset="0"/>
            </a:endParaRPr>
          </a:p>
        </p:txBody>
      </p:sp>
      <p:sp>
        <p:nvSpPr>
          <p:cNvPr id="5" name="Text 3"/>
          <p:cNvSpPr/>
          <p:nvPr/>
        </p:nvSpPr>
        <p:spPr>
          <a:xfrm>
            <a:off x="4544019" y="2135029"/>
            <a:ext cx="2711309" cy="363260"/>
          </a:xfrm>
          <a:prstGeom prst="rect">
            <a:avLst/>
          </a:prstGeom>
          <a:noFill/>
          <a:ln/>
        </p:spPr>
        <p:txBody>
          <a:bodyPr wrap="none" lIns="0" tIns="0" rIns="0" bIns="0" rtlCol="0" anchor="t"/>
          <a:lstStyle/>
          <a:p>
            <a:pPr marL="0" indent="0">
              <a:lnSpc>
                <a:spcPts val="2850"/>
              </a:lnSpc>
              <a:buNone/>
            </a:pPr>
            <a:r>
              <a:rPr lang="en-US" sz="2250" dirty="0">
                <a:solidFill>
                  <a:srgbClr val="272D45"/>
                </a:solidFill>
                <a:latin typeface="Kanit Light" pitchFamily="34" charset="0"/>
                <a:ea typeface="Kanit Light" pitchFamily="34" charset="-122"/>
                <a:cs typeface="Kanit Light" pitchFamily="34" charset="-120"/>
              </a:rPr>
              <a:t>FGSM Attack Results</a:t>
            </a:r>
            <a:endParaRPr lang="en-US" sz="2250" dirty="0"/>
          </a:p>
        </p:txBody>
      </p:sp>
      <p:sp>
        <p:nvSpPr>
          <p:cNvPr id="6" name="Text 4"/>
          <p:cNvSpPr/>
          <p:nvPr/>
        </p:nvSpPr>
        <p:spPr>
          <a:xfrm>
            <a:off x="4544019" y="2730698"/>
            <a:ext cx="3244709" cy="4461986"/>
          </a:xfrm>
          <a:prstGeom prst="rect">
            <a:avLst/>
          </a:prstGeom>
          <a:noFill/>
          <a:ln/>
        </p:spPr>
        <p:txBody>
          <a:bodyPr wrap="square" lIns="0" tIns="0" rIns="0" bIns="0" rtlCol="0" anchor="t"/>
          <a:lstStyle/>
          <a:p>
            <a:pPr marL="0" indent="0" algn="just">
              <a:lnSpc>
                <a:spcPts val="2900"/>
              </a:lnSpc>
              <a:buNone/>
            </a:pPr>
            <a:r>
              <a:rPr lang="en-US" sz="1800" dirty="0">
                <a:latin typeface="Arial" panose="020B0604020202020204" pitchFamily="34" charset="0"/>
                <a:ea typeface="Martel Sans" pitchFamily="34" charset="-122"/>
                <a:cs typeface="Arial" panose="020B0604020202020204" pitchFamily="34" charset="0"/>
              </a:rPr>
              <a:t>The attack was applied to DenseNet161, ResNet34, and EfficientNet-B0 with increasing levels of perturbation (epsilon values ranging from 0.01 to 0.10). All three models show a significant rise in top-1 error rates, with EfficientNet-B0 performing the best. This demonstrates that EfficientNet-B0 is more resilient to FGSM perturbations across various epsilon levels.</a:t>
            </a:r>
            <a:endParaRPr lang="en-US" sz="1800" dirty="0">
              <a:latin typeface="Arial" panose="020B0604020202020204" pitchFamily="34" charset="0"/>
              <a:cs typeface="Arial" panose="020B0604020202020204" pitchFamily="34" charset="0"/>
            </a:endParaRPr>
          </a:p>
        </p:txBody>
      </p:sp>
      <p:sp>
        <p:nvSpPr>
          <p:cNvPr id="7" name="Text 5"/>
          <p:cNvSpPr/>
          <p:nvPr/>
        </p:nvSpPr>
        <p:spPr>
          <a:xfrm>
            <a:off x="8509201" y="2135029"/>
            <a:ext cx="2905720" cy="363260"/>
          </a:xfrm>
          <a:prstGeom prst="rect">
            <a:avLst/>
          </a:prstGeom>
          <a:noFill/>
          <a:ln/>
        </p:spPr>
        <p:txBody>
          <a:bodyPr wrap="none" lIns="0" tIns="0" rIns="0" bIns="0" rtlCol="0" anchor="t"/>
          <a:lstStyle/>
          <a:p>
            <a:pPr marL="0" indent="0">
              <a:lnSpc>
                <a:spcPts val="2850"/>
              </a:lnSpc>
              <a:buNone/>
            </a:pPr>
            <a:r>
              <a:rPr lang="en-US" sz="2250" dirty="0">
                <a:solidFill>
                  <a:srgbClr val="272D45"/>
                </a:solidFill>
                <a:latin typeface="Kanit Light" pitchFamily="34" charset="0"/>
                <a:ea typeface="Kanit Light" pitchFamily="34" charset="-122"/>
                <a:cs typeface="Kanit Light" pitchFamily="34" charset="-120"/>
              </a:rPr>
              <a:t>PGD Attack Results</a:t>
            </a:r>
            <a:endParaRPr lang="en-US" sz="2250" dirty="0"/>
          </a:p>
        </p:txBody>
      </p:sp>
      <p:sp>
        <p:nvSpPr>
          <p:cNvPr id="8" name="Text 6"/>
          <p:cNvSpPr/>
          <p:nvPr/>
        </p:nvSpPr>
        <p:spPr>
          <a:xfrm>
            <a:off x="8509201" y="2730698"/>
            <a:ext cx="2339085" cy="2602825"/>
          </a:xfrm>
          <a:prstGeom prst="rect">
            <a:avLst/>
          </a:prstGeom>
          <a:noFill/>
          <a:ln/>
        </p:spPr>
        <p:txBody>
          <a:bodyPr wrap="square" lIns="0" tIns="0" rIns="0" bIns="0" rtlCol="0" anchor="t"/>
          <a:lstStyle/>
          <a:p>
            <a:pPr marL="0" indent="0" algn="just">
              <a:lnSpc>
                <a:spcPts val="2900"/>
              </a:lnSpc>
              <a:buNone/>
            </a:pPr>
            <a:r>
              <a:rPr lang="en-US" sz="1800" dirty="0">
                <a:latin typeface="Arial" panose="020B0604020202020204" pitchFamily="34" charset="0"/>
                <a:ea typeface="Martel Sans" pitchFamily="34" charset="-122"/>
                <a:cs typeface="Arial" panose="020B0604020202020204" pitchFamily="34" charset="0"/>
              </a:rPr>
              <a:t>The iterative adversarial attack, PGD, was chosen with a range of 0.01-0.10 epsilon values. Its iterative nature makes it more potent compared to single-step approaches like FGSM, typically resulting in higher error rates.</a:t>
            </a:r>
            <a:endParaRPr lang="en-US" sz="18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381AFE0-19E6-DEBD-3C70-3658769A191D}"/>
              </a:ext>
            </a:extLst>
          </p:cNvPr>
          <p:cNvSpPr txBox="1"/>
          <p:nvPr/>
        </p:nvSpPr>
        <p:spPr>
          <a:xfrm>
            <a:off x="11414921" y="2993014"/>
            <a:ext cx="2515568" cy="3139321"/>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With increase in the </a:t>
            </a:r>
            <a:r>
              <a:rPr lang="el-GR" b="0" i="0" dirty="0">
                <a:effectLst/>
                <a:latin typeface="Arial" panose="020B0604020202020204" pitchFamily="34" charset="0"/>
                <a:cs typeface="Arial" panose="020B0604020202020204" pitchFamily="34" charset="0"/>
              </a:rPr>
              <a:t>ε</a:t>
            </a:r>
            <a:r>
              <a:rPr lang="en-US" b="0" i="0" dirty="0">
                <a:effectLst/>
                <a:latin typeface="Arial" panose="020B0604020202020204" pitchFamily="34" charset="0"/>
                <a:cs typeface="Arial" panose="020B0604020202020204" pitchFamily="34" charset="0"/>
              </a:rPr>
              <a:t> value the 1% and 5% bo</a:t>
            </a:r>
            <a:r>
              <a:rPr lang="en-US" dirty="0">
                <a:latin typeface="Arial" panose="020B0604020202020204" pitchFamily="34" charset="0"/>
                <a:cs typeface="Arial" panose="020B0604020202020204" pitchFamily="34" charset="0"/>
              </a:rPr>
              <a:t>th the errors are increasing significantly, </a:t>
            </a:r>
            <a:r>
              <a:rPr kumimoji="0" lang="en-US" b="0" i="0" u="none" strike="noStrike" kern="1200" cap="none" spc="0" normalizeH="0" baseline="0" noProof="0" dirty="0">
                <a:ln>
                  <a:noFill/>
                </a:ln>
                <a:effectLst/>
                <a:uLnTx/>
                <a:uFillTx/>
                <a:latin typeface="Arial" panose="020B0604020202020204" pitchFamily="34" charset="0"/>
                <a:ea typeface="Martel Sans" pitchFamily="34" charset="-122"/>
                <a:cs typeface="Arial" panose="020B0604020202020204" pitchFamily="34" charset="0"/>
              </a:rPr>
              <a:t>indicating that the models become more vulnerable to adversarial perturbations as the attack strength grow</a:t>
            </a:r>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7B03BC9-E94C-94EB-F07D-BB4ABF3556F0}"/>
              </a:ext>
            </a:extLst>
          </p:cNvPr>
          <p:cNvSpPr txBox="1"/>
          <p:nvPr/>
        </p:nvSpPr>
        <p:spPr>
          <a:xfrm>
            <a:off x="11506200" y="2136458"/>
            <a:ext cx="2090057" cy="784830"/>
          </a:xfrm>
          <a:prstGeom prst="rect">
            <a:avLst/>
          </a:prstGeom>
          <a:noFill/>
        </p:spPr>
        <p:txBody>
          <a:bodyPr wrap="square" rtlCol="0">
            <a:spAutoFit/>
          </a:bodyPr>
          <a:lstStyle/>
          <a:p>
            <a:r>
              <a:rPr lang="en-US" sz="2250" dirty="0">
                <a:latin typeface="Kanit Light" panose="020B0604020202020204" charset="-34"/>
                <a:cs typeface="Kanit Light" panose="020B0604020202020204" charset="-34"/>
              </a:rPr>
              <a:t>C&amp;W attack results</a:t>
            </a:r>
          </a:p>
        </p:txBody>
      </p:sp>
      <p:sp>
        <p:nvSpPr>
          <p:cNvPr id="14" name="Rectangle 13">
            <a:extLst>
              <a:ext uri="{FF2B5EF4-FFF2-40B4-BE49-F238E27FC236}">
                <a16:creationId xmlns:a16="http://schemas.microsoft.com/office/drawing/2014/main" id="{A5F9F462-C62F-A805-AC13-45BB2C704DBB}"/>
              </a:ext>
            </a:extLst>
          </p:cNvPr>
          <p:cNvSpPr/>
          <p:nvPr/>
        </p:nvSpPr>
        <p:spPr>
          <a:xfrm>
            <a:off x="12866914" y="7805057"/>
            <a:ext cx="16764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196068-89FC-772E-6FFA-3D0D2FBD8851}"/>
              </a:ext>
            </a:extLst>
          </p:cNvPr>
          <p:cNvSpPr txBox="1"/>
          <p:nvPr/>
        </p:nvSpPr>
        <p:spPr>
          <a:xfrm>
            <a:off x="642257" y="779890"/>
            <a:ext cx="13345886" cy="769441"/>
          </a:xfrm>
          <a:prstGeom prst="rect">
            <a:avLst/>
          </a:prstGeom>
          <a:noFill/>
        </p:spPr>
        <p:txBody>
          <a:bodyPr wrap="square" rtlCol="0">
            <a:spAutoFit/>
          </a:bodyPr>
          <a:lstStyle/>
          <a:p>
            <a:r>
              <a:rPr lang="en-US" sz="4400" b="1" dirty="0"/>
              <a:t>A Novel Defensive Approach</a:t>
            </a:r>
          </a:p>
        </p:txBody>
      </p:sp>
      <p:sp>
        <p:nvSpPr>
          <p:cNvPr id="5" name="TextBox 4">
            <a:extLst>
              <a:ext uri="{FF2B5EF4-FFF2-40B4-BE49-F238E27FC236}">
                <a16:creationId xmlns:a16="http://schemas.microsoft.com/office/drawing/2014/main" id="{320EDFBF-7656-66E7-87B2-ED3C32FC1B34}"/>
              </a:ext>
            </a:extLst>
          </p:cNvPr>
          <p:cNvSpPr txBox="1"/>
          <p:nvPr/>
        </p:nvSpPr>
        <p:spPr>
          <a:xfrm>
            <a:off x="1023258" y="2364157"/>
            <a:ext cx="12475028" cy="489364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effectLst/>
                <a:highlight>
                  <a:srgbClr val="FFFFFF"/>
                </a:highlight>
                <a:latin typeface="Arial" panose="020B0604020202020204" pitchFamily="34" charset="0"/>
                <a:ea typeface="Arial" panose="020B0604020202020204" pitchFamily="34" charset="0"/>
              </a:rPr>
              <a:t>As a novel contribution to this field, we have </a:t>
            </a:r>
            <a:r>
              <a:rPr lang="en-US" sz="2400" dirty="0">
                <a:highlight>
                  <a:srgbClr val="FFFFFF"/>
                </a:highlight>
                <a:latin typeface="Arial" panose="020B0604020202020204" pitchFamily="34" charset="0"/>
                <a:ea typeface="Arial" panose="020B0604020202020204" pitchFamily="34" charset="0"/>
              </a:rPr>
              <a:t>designed an integrated approach to defense combining input transformation of images and adversarial training of the models.</a:t>
            </a:r>
          </a:p>
          <a:p>
            <a:pPr algn="just"/>
            <a:endParaRPr lang="en-US" sz="2400" dirty="0">
              <a:highlight>
                <a:srgbClr val="FFFFFF"/>
              </a:highlight>
              <a:latin typeface="Arial" panose="020B0604020202020204" pitchFamily="34" charset="0"/>
            </a:endParaRPr>
          </a:p>
          <a:p>
            <a:pPr marL="285750" indent="-285750" algn="just">
              <a:buFont typeface="Arial" panose="020B0604020202020204" pitchFamily="34" charset="0"/>
              <a:buChar char="•"/>
            </a:pPr>
            <a:r>
              <a:rPr lang="en-US" sz="2400" dirty="0">
                <a:highlight>
                  <a:srgbClr val="FFFFFF"/>
                </a:highlight>
                <a:latin typeface="Arial" panose="020B0604020202020204" pitchFamily="34" charset="0"/>
              </a:rPr>
              <a:t>This approach uses </a:t>
            </a:r>
            <a:r>
              <a:rPr lang="en-US" sz="2400" b="1" dirty="0">
                <a:highlight>
                  <a:srgbClr val="FFFFFF"/>
                </a:highlight>
                <a:latin typeface="Arial" panose="020B0604020202020204" pitchFamily="34" charset="0"/>
              </a:rPr>
              <a:t>FGSM</a:t>
            </a:r>
            <a:r>
              <a:rPr lang="en-US" sz="2400" dirty="0">
                <a:highlight>
                  <a:srgbClr val="FFFFFF"/>
                </a:highlight>
                <a:latin typeface="Arial" panose="020B0604020202020204" pitchFamily="34" charset="0"/>
              </a:rPr>
              <a:t> and </a:t>
            </a:r>
            <a:r>
              <a:rPr lang="en-US" sz="2400" b="1" dirty="0">
                <a:highlight>
                  <a:srgbClr val="FFFFFF"/>
                </a:highlight>
                <a:latin typeface="Arial" panose="020B0604020202020204" pitchFamily="34" charset="0"/>
              </a:rPr>
              <a:t>PGD</a:t>
            </a:r>
            <a:r>
              <a:rPr lang="en-US" sz="2400" dirty="0">
                <a:highlight>
                  <a:srgbClr val="FFFFFF"/>
                </a:highlight>
                <a:latin typeface="Arial" panose="020B0604020202020204" pitchFamily="34" charset="0"/>
              </a:rPr>
              <a:t> attack for generating the adversarial images and those adversarial images are subject to input transformation before the classification model is trained.</a:t>
            </a:r>
          </a:p>
          <a:p>
            <a:endParaRPr lang="en-US" sz="2400" dirty="0">
              <a:highlight>
                <a:srgbClr val="FFFFFF"/>
              </a:highlight>
              <a:latin typeface="Arial" panose="020B0604020202020204" pitchFamily="34" charset="0"/>
            </a:endParaRPr>
          </a:p>
          <a:p>
            <a:pPr marL="285750" indent="-285750" algn="just">
              <a:buFont typeface="Arial" panose="020B0604020202020204" pitchFamily="34" charset="0"/>
              <a:buChar char="•"/>
            </a:pPr>
            <a:r>
              <a:rPr lang="en-US" sz="2400" dirty="0">
                <a:highlight>
                  <a:srgbClr val="FFFFFF"/>
                </a:highlight>
                <a:latin typeface="Arial" panose="020B0604020202020204" pitchFamily="34" charset="0"/>
              </a:rPr>
              <a:t>The integration of these methods results in a multi-layered defense mechanism that improves the model’s resilience to a range of adversarial attacks.</a:t>
            </a:r>
          </a:p>
          <a:p>
            <a:endParaRPr lang="en-US" sz="2400" dirty="0">
              <a:highlight>
                <a:srgbClr val="FFFFFF"/>
              </a:highlight>
              <a:latin typeface="Arial" panose="020B0604020202020204" pitchFamily="34" charset="0"/>
            </a:endParaRPr>
          </a:p>
          <a:p>
            <a:pPr marL="285750" indent="-285750" algn="just">
              <a:buFont typeface="Arial" panose="020B0604020202020204" pitchFamily="34" charset="0"/>
              <a:buChar char="•"/>
            </a:pPr>
            <a:r>
              <a:rPr lang="en-US" sz="2400" dirty="0">
                <a:effectLst/>
                <a:highlight>
                  <a:srgbClr val="FFFFFF"/>
                </a:highlight>
                <a:latin typeface="Arial" panose="020B0604020202020204" pitchFamily="34" charset="0"/>
                <a:ea typeface="Arial" panose="020B0604020202020204" pitchFamily="34" charset="0"/>
              </a:rPr>
              <a:t>Extensive experiments are conducted on </a:t>
            </a:r>
            <a:r>
              <a:rPr lang="en-US" sz="2400" b="1" dirty="0">
                <a:effectLst/>
                <a:highlight>
                  <a:srgbClr val="FFFFFF"/>
                </a:highlight>
                <a:latin typeface="Arial" panose="020B0604020202020204" pitchFamily="34" charset="0"/>
                <a:ea typeface="Arial" panose="020B0604020202020204" pitchFamily="34" charset="0"/>
              </a:rPr>
              <a:t>CIFAR-10</a:t>
            </a:r>
            <a:r>
              <a:rPr lang="en-US" sz="2400" dirty="0">
                <a:effectLst/>
                <a:highlight>
                  <a:srgbClr val="FFFFFF"/>
                </a:highlight>
                <a:latin typeface="Arial" panose="020B0604020202020204" pitchFamily="34" charset="0"/>
                <a:ea typeface="Arial" panose="020B0604020202020204" pitchFamily="34" charset="0"/>
              </a:rPr>
              <a:t> image dataset and an </a:t>
            </a:r>
            <a:r>
              <a:rPr lang="en-US" sz="2400" b="1" dirty="0">
                <a:effectLst/>
                <a:highlight>
                  <a:srgbClr val="FFFFFF"/>
                </a:highlight>
                <a:latin typeface="Arial" panose="020B0604020202020204" pitchFamily="34" charset="0"/>
                <a:ea typeface="Arial" panose="020B0604020202020204" pitchFamily="34" charset="0"/>
              </a:rPr>
              <a:t>ablation study</a:t>
            </a:r>
            <a:r>
              <a:rPr lang="en-US" sz="2400" dirty="0">
                <a:effectLst/>
                <a:highlight>
                  <a:srgbClr val="FFFFFF"/>
                </a:highlight>
                <a:latin typeface="Arial" panose="020B0604020202020204" pitchFamily="34" charset="0"/>
                <a:ea typeface="Arial" panose="020B0604020202020204" pitchFamily="34" charset="0"/>
              </a:rPr>
              <a:t> is performed to identify the efficacy and effectiveness of the individual steps(input transformation and adversarial training) as well as their integrated effects.</a:t>
            </a:r>
          </a:p>
        </p:txBody>
      </p:sp>
      <p:sp>
        <p:nvSpPr>
          <p:cNvPr id="2" name="Rectangle 1">
            <a:extLst>
              <a:ext uri="{FF2B5EF4-FFF2-40B4-BE49-F238E27FC236}">
                <a16:creationId xmlns:a16="http://schemas.microsoft.com/office/drawing/2014/main" id="{0A9EB576-F43F-E686-812C-13BD5363D3CD}"/>
              </a:ext>
            </a:extLst>
          </p:cNvPr>
          <p:cNvSpPr/>
          <p:nvPr/>
        </p:nvSpPr>
        <p:spPr>
          <a:xfrm>
            <a:off x="12858750" y="7829550"/>
            <a:ext cx="1645920" cy="243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874004"/>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DB5A41-6823-4FC1-E67A-752E0844716E}"/>
              </a:ext>
            </a:extLst>
          </p:cNvPr>
          <p:cNvSpPr txBox="1"/>
          <p:nvPr/>
        </p:nvSpPr>
        <p:spPr>
          <a:xfrm>
            <a:off x="914400" y="1436914"/>
            <a:ext cx="7847807" cy="707886"/>
          </a:xfrm>
          <a:prstGeom prst="rect">
            <a:avLst/>
          </a:prstGeom>
          <a:noFill/>
        </p:spPr>
        <p:txBody>
          <a:bodyPr wrap="square" rtlCol="0">
            <a:spAutoFit/>
          </a:bodyPr>
          <a:lstStyle/>
          <a:p>
            <a:pPr algn="just"/>
            <a:r>
              <a:rPr lang="en-US" sz="4000" b="1" dirty="0"/>
              <a:t>Conclusion and Future work</a:t>
            </a:r>
          </a:p>
        </p:txBody>
      </p:sp>
      <p:sp>
        <p:nvSpPr>
          <p:cNvPr id="3" name="TextBox 2">
            <a:extLst>
              <a:ext uri="{FF2B5EF4-FFF2-40B4-BE49-F238E27FC236}">
                <a16:creationId xmlns:a16="http://schemas.microsoft.com/office/drawing/2014/main" id="{4E7B359A-F1A1-CF5C-8266-393A49C44237}"/>
              </a:ext>
            </a:extLst>
          </p:cNvPr>
          <p:cNvSpPr txBox="1"/>
          <p:nvPr/>
        </p:nvSpPr>
        <p:spPr>
          <a:xfrm>
            <a:off x="1023258" y="2364157"/>
            <a:ext cx="10717590" cy="532453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effectLst/>
                <a:highlight>
                  <a:srgbClr val="FFFFFF"/>
                </a:highlight>
                <a:latin typeface="Arial" panose="020B0604020202020204" pitchFamily="34" charset="0"/>
                <a:ea typeface="Arial" panose="020B0604020202020204" pitchFamily="34" charset="0"/>
              </a:rPr>
              <a:t>This study examined the robustness of three advanced image classification models—</a:t>
            </a:r>
            <a:r>
              <a:rPr lang="en-US" sz="2000" b="1" dirty="0">
                <a:effectLst/>
                <a:highlight>
                  <a:srgbClr val="FFFFFF"/>
                </a:highlight>
                <a:latin typeface="Arial" panose="020B0604020202020204" pitchFamily="34" charset="0"/>
                <a:ea typeface="Arial" panose="020B0604020202020204" pitchFamily="34" charset="0"/>
              </a:rPr>
              <a:t>DenseNet161, ResNet34, and EfficientNet-B0</a:t>
            </a:r>
            <a:r>
              <a:rPr lang="en-US" sz="2000" dirty="0">
                <a:effectLst/>
                <a:highlight>
                  <a:srgbClr val="FFFFFF"/>
                </a:highlight>
                <a:latin typeface="Arial" panose="020B0604020202020204" pitchFamily="34" charset="0"/>
                <a:ea typeface="Arial" panose="020B0604020202020204" pitchFamily="34" charset="0"/>
              </a:rPr>
              <a:t>—against various adversarial attack methods, including Fast Gradient Sign Method (</a:t>
            </a:r>
            <a:r>
              <a:rPr lang="en-US" sz="2000" b="1" dirty="0">
                <a:effectLst/>
                <a:highlight>
                  <a:srgbClr val="FFFFFF"/>
                </a:highlight>
                <a:latin typeface="Arial" panose="020B0604020202020204" pitchFamily="34" charset="0"/>
                <a:ea typeface="Arial" panose="020B0604020202020204" pitchFamily="34" charset="0"/>
              </a:rPr>
              <a:t>FGSM</a:t>
            </a:r>
            <a:r>
              <a:rPr lang="en-US" sz="2000" dirty="0">
                <a:effectLst/>
                <a:highlight>
                  <a:srgbClr val="FFFFFF"/>
                </a:highlight>
                <a:latin typeface="Arial" panose="020B0604020202020204" pitchFamily="34" charset="0"/>
                <a:ea typeface="Arial" panose="020B0604020202020204" pitchFamily="34" charset="0"/>
              </a:rPr>
              <a:t>), Carlini-Wagner (</a:t>
            </a:r>
            <a:r>
              <a:rPr lang="en-US" sz="2000" b="1" dirty="0">
                <a:effectLst/>
                <a:highlight>
                  <a:srgbClr val="FFFFFF"/>
                </a:highlight>
                <a:latin typeface="Arial" panose="020B0604020202020204" pitchFamily="34" charset="0"/>
                <a:ea typeface="Arial" panose="020B0604020202020204" pitchFamily="34" charset="0"/>
              </a:rPr>
              <a:t>CW</a:t>
            </a:r>
            <a:r>
              <a:rPr lang="en-US" sz="2000" dirty="0">
                <a:effectLst/>
                <a:highlight>
                  <a:srgbClr val="FFFFFF"/>
                </a:highlight>
                <a:latin typeface="Arial" panose="020B0604020202020204" pitchFamily="34" charset="0"/>
                <a:ea typeface="Arial" panose="020B0604020202020204" pitchFamily="34" charset="0"/>
              </a:rPr>
              <a:t>), Patch, and Projected Gradient Descent (</a:t>
            </a:r>
            <a:r>
              <a:rPr lang="en-US" sz="2000" b="1" dirty="0">
                <a:effectLst/>
                <a:highlight>
                  <a:srgbClr val="FFFFFF"/>
                </a:highlight>
                <a:latin typeface="Arial" panose="020B0604020202020204" pitchFamily="34" charset="0"/>
                <a:ea typeface="Arial" panose="020B0604020202020204" pitchFamily="34" charset="0"/>
              </a:rPr>
              <a:t>PGD</a:t>
            </a:r>
            <a:r>
              <a:rPr lang="en-US" sz="2000" dirty="0">
                <a:effectLst/>
                <a:highlight>
                  <a:srgbClr val="FFFFFF"/>
                </a:highlight>
                <a:latin typeface="Arial" panose="020B0604020202020204" pitchFamily="34" charset="0"/>
                <a:ea typeface="Arial" panose="020B0604020202020204" pitchFamily="34" charset="0"/>
              </a:rPr>
              <a:t>) attacks.</a:t>
            </a:r>
          </a:p>
          <a:p>
            <a:endParaRPr lang="en-US" sz="2000" dirty="0">
              <a:highlight>
                <a:srgbClr val="FFFFFF"/>
              </a:highlight>
              <a:latin typeface="Arial" panose="020B0604020202020204" pitchFamily="34" charset="0"/>
            </a:endParaRPr>
          </a:p>
          <a:p>
            <a:pPr marL="285750" indent="-285750" algn="just">
              <a:buFont typeface="Arial" panose="020B0604020202020204" pitchFamily="34" charset="0"/>
              <a:buChar char="•"/>
            </a:pPr>
            <a:r>
              <a:rPr lang="en-US" sz="2000" dirty="0">
                <a:effectLst/>
                <a:highlight>
                  <a:srgbClr val="FFFFFF"/>
                </a:highlight>
                <a:latin typeface="Arial" panose="020B0604020202020204" pitchFamily="34" charset="0"/>
                <a:ea typeface="Arial" panose="020B0604020202020204" pitchFamily="34" charset="0"/>
              </a:rPr>
              <a:t>Several defensive strategies, such as adversarial training, input transformations, and defensive distillation, were applied to mitigate the impact of these attacks.</a:t>
            </a:r>
          </a:p>
          <a:p>
            <a:endParaRPr lang="en-US" sz="2000" dirty="0">
              <a:highlight>
                <a:srgbClr val="FFFFFF"/>
              </a:highlight>
              <a:latin typeface="Arial" panose="020B0604020202020204" pitchFamily="34" charset="0"/>
            </a:endParaRPr>
          </a:p>
          <a:p>
            <a:pPr marL="285750" indent="-285750" algn="just">
              <a:buFont typeface="Arial" panose="020B0604020202020204" pitchFamily="34" charset="0"/>
              <a:buChar char="•"/>
            </a:pPr>
            <a:r>
              <a:rPr lang="en-US" sz="2000" dirty="0">
                <a:effectLst/>
                <a:highlight>
                  <a:srgbClr val="FFFFFF"/>
                </a:highlight>
                <a:latin typeface="Arial" panose="020B0604020202020204" pitchFamily="34" charset="0"/>
                <a:ea typeface="Arial" panose="020B0604020202020204" pitchFamily="34" charset="0"/>
              </a:rPr>
              <a:t>Our findings show that while newer models like EfficientNet-B0 are more resilient to adversarial attacks than older ones like ResNet34, none were fully immune to stronger attacks.</a:t>
            </a:r>
          </a:p>
          <a:p>
            <a:pPr marL="285750" indent="-285750">
              <a:buFont typeface="Arial" panose="020B0604020202020204" pitchFamily="34" charset="0"/>
              <a:buChar char="•"/>
            </a:pPr>
            <a:endParaRPr lang="en-US" sz="2000" dirty="0">
              <a:highlight>
                <a:srgbClr val="FFFFFF"/>
              </a:highlight>
              <a:latin typeface="Arial" panose="020B0604020202020204" pitchFamily="34" charset="0"/>
            </a:endParaRPr>
          </a:p>
          <a:p>
            <a:pPr marL="285750" indent="-285750" algn="just">
              <a:buFont typeface="Arial" panose="020B0604020202020204" pitchFamily="34" charset="0"/>
              <a:buChar char="•"/>
            </a:pPr>
            <a:r>
              <a:rPr lang="en-US" sz="2000" dirty="0">
                <a:effectLst/>
                <a:highlight>
                  <a:srgbClr val="FFFFFF"/>
                </a:highlight>
                <a:latin typeface="Arial" panose="020B0604020202020204" pitchFamily="34" charset="0"/>
                <a:ea typeface="Arial" panose="020B0604020202020204" pitchFamily="34" charset="0"/>
              </a:rPr>
              <a:t>The Carlini-Wagner (CW) attack, successfully penetrated defensive distillation method and no robust defense could be designed to defend against it.</a:t>
            </a:r>
          </a:p>
          <a:p>
            <a:endParaRPr lang="en-US" sz="2000" dirty="0">
              <a:highlight>
                <a:srgbClr val="FFFFFF"/>
              </a:highlight>
              <a:latin typeface="Arial" panose="020B0604020202020204" pitchFamily="34" charset="0"/>
            </a:endParaRPr>
          </a:p>
          <a:p>
            <a:pPr marL="285750" indent="-285750" algn="just">
              <a:buFont typeface="Arial" panose="020B0604020202020204" pitchFamily="34" charset="0"/>
              <a:buChar char="•"/>
            </a:pPr>
            <a:r>
              <a:rPr lang="en-US" sz="2000" dirty="0">
                <a:highlight>
                  <a:srgbClr val="FFFFFF"/>
                </a:highlight>
                <a:latin typeface="Arial" panose="020B0604020202020204" pitchFamily="34" charset="0"/>
              </a:rPr>
              <a:t>Investigation of some partial defensive solution against CW attack will constitute some future work.</a:t>
            </a:r>
            <a:endParaRPr lang="en-US" sz="2000" dirty="0"/>
          </a:p>
        </p:txBody>
      </p:sp>
      <p:sp>
        <p:nvSpPr>
          <p:cNvPr id="5" name="Rectangle 4">
            <a:extLst>
              <a:ext uri="{FF2B5EF4-FFF2-40B4-BE49-F238E27FC236}">
                <a16:creationId xmlns:a16="http://schemas.microsoft.com/office/drawing/2014/main" id="{BB0857AE-2795-80D3-D378-388D3CAC48A1}"/>
              </a:ext>
            </a:extLst>
          </p:cNvPr>
          <p:cNvSpPr/>
          <p:nvPr/>
        </p:nvSpPr>
        <p:spPr>
          <a:xfrm>
            <a:off x="12856029" y="7815943"/>
            <a:ext cx="1632857" cy="293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372462"/>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B28A8D82-1E2F-BAE6-BA15-A593D7D2364C}"/>
              </a:ext>
            </a:extLst>
          </p:cNvPr>
          <p:cNvPicPr>
            <a:picLocks noChangeAspect="1"/>
          </p:cNvPicPr>
          <p:nvPr/>
        </p:nvPicPr>
        <p:blipFill>
          <a:blip r:embed="rId2"/>
          <a:stretch>
            <a:fillRect/>
          </a:stretch>
        </p:blipFill>
        <p:spPr>
          <a:xfrm>
            <a:off x="2286000" y="1587682"/>
            <a:ext cx="8828315" cy="3845955"/>
          </a:xfrm>
          <a:prstGeom prst="rect">
            <a:avLst/>
          </a:prstGeom>
        </p:spPr>
      </p:pic>
      <p:sp>
        <p:nvSpPr>
          <p:cNvPr id="4" name="TextBox 3">
            <a:extLst>
              <a:ext uri="{FF2B5EF4-FFF2-40B4-BE49-F238E27FC236}">
                <a16:creationId xmlns:a16="http://schemas.microsoft.com/office/drawing/2014/main" id="{3DA02BF0-65A1-2419-9DC4-70CCAAEC36BB}"/>
              </a:ext>
            </a:extLst>
          </p:cNvPr>
          <p:cNvSpPr txBox="1"/>
          <p:nvPr/>
        </p:nvSpPr>
        <p:spPr>
          <a:xfrm>
            <a:off x="2286000" y="631371"/>
            <a:ext cx="7356373" cy="707886"/>
          </a:xfrm>
          <a:prstGeom prst="rect">
            <a:avLst/>
          </a:prstGeom>
          <a:noFill/>
        </p:spPr>
        <p:txBody>
          <a:bodyPr wrap="none" rtlCol="0">
            <a:spAutoFit/>
          </a:bodyPr>
          <a:lstStyle/>
          <a:p>
            <a:r>
              <a:rPr lang="en-US" sz="4000" b="1" dirty="0"/>
              <a:t>ARXIV  and Research Gate Upload</a:t>
            </a:r>
          </a:p>
        </p:txBody>
      </p:sp>
      <p:sp>
        <p:nvSpPr>
          <p:cNvPr id="5" name="Rectangle 4">
            <a:extLst>
              <a:ext uri="{FF2B5EF4-FFF2-40B4-BE49-F238E27FC236}">
                <a16:creationId xmlns:a16="http://schemas.microsoft.com/office/drawing/2014/main" id="{8D109E98-6969-32B4-8772-784481370F9F}"/>
              </a:ext>
            </a:extLst>
          </p:cNvPr>
          <p:cNvSpPr/>
          <p:nvPr/>
        </p:nvSpPr>
        <p:spPr>
          <a:xfrm>
            <a:off x="12856029" y="7826829"/>
            <a:ext cx="1676400" cy="272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C681AD-A288-DA19-58EA-9E698D5D07C6}"/>
              </a:ext>
            </a:extLst>
          </p:cNvPr>
          <p:cNvSpPr txBox="1"/>
          <p:nvPr/>
        </p:nvSpPr>
        <p:spPr>
          <a:xfrm>
            <a:off x="3178630" y="5867400"/>
            <a:ext cx="8273142" cy="923330"/>
          </a:xfrm>
          <a:prstGeom prst="rect">
            <a:avLst/>
          </a:prstGeom>
          <a:noFill/>
        </p:spPr>
        <p:txBody>
          <a:bodyPr wrap="square" rtlCol="0">
            <a:spAutoFit/>
          </a:bodyPr>
          <a:lstStyle/>
          <a:p>
            <a:r>
              <a:rPr lang="en-US" b="1" dirty="0"/>
              <a:t>Research Gate Reference link : </a:t>
            </a:r>
            <a:r>
              <a:rPr lang="en-US" dirty="0">
                <a:hlinkClick r:id="rId3"/>
              </a:rPr>
              <a:t>https://www.researchgate.net/publication/384459218_Adversarial_Image_Attack_Defenses_A_Study_of_effects_of_FGSM_Patch_and_CWAttack</a:t>
            </a:r>
            <a:endParaRPr lang="en-US" dirty="0"/>
          </a:p>
        </p:txBody>
      </p:sp>
    </p:spTree>
    <p:extLst>
      <p:ext uri="{BB962C8B-B14F-4D97-AF65-F5344CB8AC3E}">
        <p14:creationId xmlns:p14="http://schemas.microsoft.com/office/powerpoint/2010/main" val="522339510"/>
      </p:ext>
    </p:extLst>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806291" y="663893"/>
            <a:ext cx="4217789" cy="527209"/>
          </a:xfrm>
          <a:prstGeom prst="rect">
            <a:avLst/>
          </a:prstGeom>
          <a:noFill/>
          <a:ln/>
        </p:spPr>
        <p:txBody>
          <a:bodyPr wrap="none" lIns="0" tIns="0" rIns="0" bIns="0" rtlCol="0" anchor="t"/>
          <a:lstStyle/>
          <a:p>
            <a:pPr marL="0" indent="0">
              <a:lnSpc>
                <a:spcPts val="4150"/>
              </a:lnSpc>
              <a:buNone/>
            </a:pPr>
            <a:r>
              <a:rPr lang="en-US" sz="4800" b="1" dirty="0">
                <a:solidFill>
                  <a:srgbClr val="272D45"/>
                </a:solidFill>
                <a:latin typeface="Kanit Light" pitchFamily="34" charset="0"/>
                <a:ea typeface="Kanit Light" pitchFamily="34" charset="-122"/>
                <a:cs typeface="Kanit Light" pitchFamily="34" charset="-120"/>
              </a:rPr>
              <a:t>References</a:t>
            </a:r>
            <a:r>
              <a:rPr lang="en-US" sz="3300" dirty="0">
                <a:solidFill>
                  <a:srgbClr val="272D45"/>
                </a:solidFill>
                <a:latin typeface="Kanit Light" pitchFamily="34" charset="0"/>
                <a:ea typeface="Kanit Light" pitchFamily="34" charset="-122"/>
                <a:cs typeface="Kanit Light" pitchFamily="34" charset="-120"/>
              </a:rPr>
              <a:t> </a:t>
            </a:r>
            <a:endParaRPr lang="en-US" sz="3300" dirty="0"/>
          </a:p>
        </p:txBody>
      </p:sp>
      <p:sp>
        <p:nvSpPr>
          <p:cNvPr id="3" name="Text 1"/>
          <p:cNvSpPr/>
          <p:nvPr/>
        </p:nvSpPr>
        <p:spPr>
          <a:xfrm>
            <a:off x="590431" y="1544479"/>
            <a:ext cx="13449538" cy="269915"/>
          </a:xfrm>
          <a:prstGeom prst="rect">
            <a:avLst/>
          </a:prstGeom>
          <a:noFill/>
          <a:ln/>
        </p:spPr>
        <p:txBody>
          <a:bodyPr wrap="none" lIns="0" tIns="0" rIns="0" bIns="0" rtlCol="0" anchor="t"/>
          <a:lstStyle/>
          <a:p>
            <a:pPr marL="0" indent="0">
              <a:lnSpc>
                <a:spcPts val="2100"/>
              </a:lnSpc>
              <a:buNone/>
            </a:pPr>
            <a:endParaRPr lang="en-US" sz="1300" dirty="0"/>
          </a:p>
        </p:txBody>
      </p:sp>
      <p:sp>
        <p:nvSpPr>
          <p:cNvPr id="4" name="Text 2"/>
          <p:cNvSpPr/>
          <p:nvPr/>
        </p:nvSpPr>
        <p:spPr>
          <a:xfrm>
            <a:off x="806291" y="2004179"/>
            <a:ext cx="13233678" cy="215979"/>
          </a:xfrm>
          <a:prstGeom prst="rect">
            <a:avLst/>
          </a:prstGeom>
          <a:noFill/>
          <a:ln/>
        </p:spPr>
        <p:txBody>
          <a:bodyPr wrap="none" lIns="0" tIns="0" rIns="0" bIns="0" rtlCol="0" anchor="t"/>
          <a:lstStyle/>
          <a:p>
            <a:pPr marL="342900" indent="-342900" algn="l">
              <a:lnSpc>
                <a:spcPts val="1700"/>
              </a:lnSpc>
              <a:buSzPct val="100000"/>
              <a:buFont typeface="+mj-lt"/>
              <a:buAutoNum type="arabicPeriod"/>
            </a:pPr>
            <a:r>
              <a:rPr lang="en-US" sz="1050" dirty="0">
                <a:solidFill>
                  <a:srgbClr val="2C3249"/>
                </a:solidFill>
                <a:latin typeface="Martel Sans" pitchFamily="34" charset="0"/>
                <a:ea typeface="Martel Sans" pitchFamily="34" charset="-122"/>
                <a:cs typeface="Martel Sans" pitchFamily="34" charset="-120"/>
              </a:rPr>
              <a:t>1. I. J. Goodfellow, J. Shlens, and C. Szegedy, “Explaining and harnessing adversarial examples,” arXiv preprint arXiv:1412.6572, 2014. </a:t>
            </a:r>
            <a:endParaRPr lang="en-US" sz="1050" dirty="0"/>
          </a:p>
        </p:txBody>
      </p:sp>
      <p:sp>
        <p:nvSpPr>
          <p:cNvPr id="5" name="Text 3"/>
          <p:cNvSpPr/>
          <p:nvPr/>
        </p:nvSpPr>
        <p:spPr>
          <a:xfrm>
            <a:off x="806291" y="2279094"/>
            <a:ext cx="13233678" cy="215979"/>
          </a:xfrm>
          <a:prstGeom prst="rect">
            <a:avLst/>
          </a:prstGeom>
          <a:noFill/>
          <a:ln/>
        </p:spPr>
        <p:txBody>
          <a:bodyPr wrap="none" lIns="0" tIns="0" rIns="0" bIns="0" rtlCol="0" anchor="t"/>
          <a:lstStyle/>
          <a:p>
            <a:pPr marL="342900" indent="-342900" algn="l">
              <a:lnSpc>
                <a:spcPts val="1700"/>
              </a:lnSpc>
              <a:buSzPct val="100000"/>
              <a:buFont typeface="+mj-lt"/>
              <a:buAutoNum type="arabicPeriod" startAt="2"/>
            </a:pPr>
            <a:r>
              <a:rPr lang="en-US" sz="1050" dirty="0">
                <a:solidFill>
                  <a:srgbClr val="2C3249"/>
                </a:solidFill>
                <a:latin typeface="Martel Sans" pitchFamily="34" charset="0"/>
                <a:ea typeface="Martel Sans" pitchFamily="34" charset="-122"/>
                <a:cs typeface="Martel Sans" pitchFamily="34" charset="-120"/>
              </a:rPr>
              <a:t>2. F. Tramer et al, “Ensemble Adversarial Training: Attacks and Defenses,” arXiv:1705.07204v5 [stat.ML], ICLR 2018. </a:t>
            </a:r>
            <a:endParaRPr lang="en-US" sz="1050" dirty="0"/>
          </a:p>
        </p:txBody>
      </p:sp>
      <p:sp>
        <p:nvSpPr>
          <p:cNvPr id="6" name="Text 4"/>
          <p:cNvSpPr/>
          <p:nvPr/>
        </p:nvSpPr>
        <p:spPr>
          <a:xfrm>
            <a:off x="806291" y="2554010"/>
            <a:ext cx="13233678" cy="431959"/>
          </a:xfrm>
          <a:prstGeom prst="rect">
            <a:avLst/>
          </a:prstGeom>
          <a:noFill/>
          <a:ln/>
        </p:spPr>
        <p:txBody>
          <a:bodyPr wrap="square" lIns="0" tIns="0" rIns="0" bIns="0" rtlCol="0" anchor="t"/>
          <a:lstStyle/>
          <a:p>
            <a:pPr marL="342900" indent="-342900" algn="l">
              <a:lnSpc>
                <a:spcPts val="1700"/>
              </a:lnSpc>
              <a:buSzPct val="100000"/>
              <a:buFont typeface="+mj-lt"/>
              <a:buAutoNum type="arabicPeriod" startAt="3"/>
            </a:pPr>
            <a:r>
              <a:rPr lang="en-US" sz="1050" dirty="0">
                <a:solidFill>
                  <a:srgbClr val="2C3249"/>
                </a:solidFill>
                <a:latin typeface="Martel Sans" pitchFamily="34" charset="0"/>
                <a:ea typeface="Martel Sans" pitchFamily="34" charset="-122"/>
                <a:cs typeface="Martel Sans" pitchFamily="34" charset="-120"/>
              </a:rPr>
              <a:t>3. Long Dang et al, “Improving Machine Learning Robustness via Adversarial Training,” arXiv:2309.12593v1. 4. A. Madry, A. Makelov, L. Schmidt, D. Tsipras, and A. Vladu, “Towards deep learning models resistant to adversarial attacks,” arXiv preprint arXiv:1706.06083, 2017. </a:t>
            </a:r>
            <a:endParaRPr lang="en-US" sz="1050" dirty="0"/>
          </a:p>
        </p:txBody>
      </p:sp>
      <p:sp>
        <p:nvSpPr>
          <p:cNvPr id="7" name="Text 5"/>
          <p:cNvSpPr/>
          <p:nvPr/>
        </p:nvSpPr>
        <p:spPr>
          <a:xfrm>
            <a:off x="806291" y="3044904"/>
            <a:ext cx="13233678" cy="215979"/>
          </a:xfrm>
          <a:prstGeom prst="rect">
            <a:avLst/>
          </a:prstGeom>
          <a:noFill/>
          <a:ln/>
        </p:spPr>
        <p:txBody>
          <a:bodyPr wrap="none" lIns="0" tIns="0" rIns="0" bIns="0" rtlCol="0" anchor="t"/>
          <a:lstStyle/>
          <a:p>
            <a:pPr marL="342900" indent="-342900" algn="l">
              <a:lnSpc>
                <a:spcPts val="1700"/>
              </a:lnSpc>
              <a:buSzPct val="100000"/>
              <a:buFont typeface="+mj-lt"/>
              <a:buAutoNum type="arabicPeriod" startAt="4"/>
            </a:pPr>
            <a:r>
              <a:rPr lang="en-US" sz="1050" dirty="0">
                <a:solidFill>
                  <a:srgbClr val="2C3249"/>
                </a:solidFill>
                <a:latin typeface="Martel Sans" pitchFamily="34" charset="0"/>
                <a:ea typeface="Martel Sans" pitchFamily="34" charset="-122"/>
                <a:cs typeface="Martel Sans" pitchFamily="34" charset="-120"/>
              </a:rPr>
              <a:t>N. Carlini and D. Wagner, “Adversarial examples are not easily detected: Bypassing ten detection methods,” in Proceedings of the 10th ACM workshop on artificial intelligence and security, 2017, pp. 3–14. </a:t>
            </a:r>
            <a:endParaRPr lang="en-US" sz="1050" dirty="0"/>
          </a:p>
        </p:txBody>
      </p:sp>
      <p:sp>
        <p:nvSpPr>
          <p:cNvPr id="8" name="Text 6"/>
          <p:cNvSpPr/>
          <p:nvPr/>
        </p:nvSpPr>
        <p:spPr>
          <a:xfrm>
            <a:off x="806291" y="3319820"/>
            <a:ext cx="13233678" cy="215979"/>
          </a:xfrm>
          <a:prstGeom prst="rect">
            <a:avLst/>
          </a:prstGeom>
          <a:noFill/>
          <a:ln/>
        </p:spPr>
        <p:txBody>
          <a:bodyPr wrap="none" lIns="0" tIns="0" rIns="0" bIns="0" rtlCol="0" anchor="t"/>
          <a:lstStyle/>
          <a:p>
            <a:pPr marL="342900" indent="-342900" algn="l">
              <a:lnSpc>
                <a:spcPts val="1700"/>
              </a:lnSpc>
              <a:buSzPct val="100000"/>
              <a:buFont typeface="+mj-lt"/>
              <a:buAutoNum type="arabicPeriod" startAt="5"/>
            </a:pPr>
            <a:r>
              <a:rPr lang="en-US" sz="1050" dirty="0">
                <a:solidFill>
                  <a:srgbClr val="2C3249"/>
                </a:solidFill>
                <a:latin typeface="Martel Sans" pitchFamily="34" charset="0"/>
                <a:ea typeface="Martel Sans" pitchFamily="34" charset="-122"/>
                <a:cs typeface="Martel Sans" pitchFamily="34" charset="-120"/>
              </a:rPr>
              <a:t> J. Sen and S. Dasgupta, “Adversarial attacks on image classification models: FGSM and patch attacks and their impact,” arXiv preprint arXiv:2307.02055, 2023. </a:t>
            </a:r>
            <a:endParaRPr lang="en-US" sz="1050" dirty="0"/>
          </a:p>
        </p:txBody>
      </p:sp>
      <p:sp>
        <p:nvSpPr>
          <p:cNvPr id="9" name="Text 7"/>
          <p:cNvSpPr/>
          <p:nvPr/>
        </p:nvSpPr>
        <p:spPr>
          <a:xfrm>
            <a:off x="806291" y="3594735"/>
            <a:ext cx="13233678" cy="215979"/>
          </a:xfrm>
          <a:prstGeom prst="rect">
            <a:avLst/>
          </a:prstGeom>
          <a:noFill/>
          <a:ln/>
        </p:spPr>
        <p:txBody>
          <a:bodyPr wrap="none" lIns="0" tIns="0" rIns="0" bIns="0" rtlCol="0" anchor="t"/>
          <a:lstStyle/>
          <a:p>
            <a:pPr marL="342900" indent="-342900" algn="l">
              <a:lnSpc>
                <a:spcPts val="1700"/>
              </a:lnSpc>
              <a:buSzPct val="100000"/>
              <a:buFont typeface="+mj-lt"/>
              <a:buAutoNum type="arabicPeriod" startAt="6"/>
            </a:pPr>
            <a:r>
              <a:rPr lang="en-US" sz="1050" dirty="0">
                <a:solidFill>
                  <a:srgbClr val="2C3249"/>
                </a:solidFill>
                <a:latin typeface="Martel Sans" pitchFamily="34" charset="0"/>
                <a:ea typeface="Martel Sans" pitchFamily="34" charset="-122"/>
                <a:cs typeface="Martel Sans" pitchFamily="34" charset="-120"/>
              </a:rPr>
              <a:t> H. Waghela, J. Sen and S. Rakshit, “Saliency Attention and Semantic Similarity-Driven Adversarial Perturbation,” ICDSA 24, July 17-19, 2024. </a:t>
            </a:r>
            <a:endParaRPr lang="en-US" sz="1050" dirty="0"/>
          </a:p>
        </p:txBody>
      </p:sp>
      <p:sp>
        <p:nvSpPr>
          <p:cNvPr id="10" name="Text 8"/>
          <p:cNvSpPr/>
          <p:nvPr/>
        </p:nvSpPr>
        <p:spPr>
          <a:xfrm>
            <a:off x="806291" y="3869650"/>
            <a:ext cx="13233678" cy="215979"/>
          </a:xfrm>
          <a:prstGeom prst="rect">
            <a:avLst/>
          </a:prstGeom>
          <a:noFill/>
          <a:ln/>
        </p:spPr>
        <p:txBody>
          <a:bodyPr wrap="none" lIns="0" tIns="0" rIns="0" bIns="0" rtlCol="0" anchor="t"/>
          <a:lstStyle/>
          <a:p>
            <a:pPr marL="342900" indent="-342900" algn="l">
              <a:lnSpc>
                <a:spcPts val="1700"/>
              </a:lnSpc>
              <a:buSzPct val="100000"/>
              <a:buFont typeface="+mj-lt"/>
              <a:buAutoNum type="arabicPeriod" startAt="7"/>
            </a:pPr>
            <a:r>
              <a:rPr lang="en-US" sz="1050" dirty="0">
                <a:solidFill>
                  <a:srgbClr val="2C3249"/>
                </a:solidFill>
                <a:latin typeface="Martel Sans" pitchFamily="34" charset="0"/>
                <a:ea typeface="Martel Sans" pitchFamily="34" charset="-122"/>
                <a:cs typeface="Martel Sans" pitchFamily="34" charset="-120"/>
              </a:rPr>
              <a:t>C. Pestana, W. Liu, D. Glance, A. Mian, “Defense-friendly Images in Adversarial Attacks: Dataset and Metrics for Perturbation Difficulty,”. </a:t>
            </a:r>
            <a:endParaRPr lang="en-US" sz="1050" dirty="0"/>
          </a:p>
        </p:txBody>
      </p:sp>
      <p:sp>
        <p:nvSpPr>
          <p:cNvPr id="11" name="Text 9"/>
          <p:cNvSpPr/>
          <p:nvPr/>
        </p:nvSpPr>
        <p:spPr>
          <a:xfrm>
            <a:off x="806291" y="4144566"/>
            <a:ext cx="13233678" cy="431959"/>
          </a:xfrm>
          <a:prstGeom prst="rect">
            <a:avLst/>
          </a:prstGeom>
          <a:noFill/>
          <a:ln/>
        </p:spPr>
        <p:txBody>
          <a:bodyPr wrap="square" lIns="0" tIns="0" rIns="0" bIns="0" rtlCol="0" anchor="t"/>
          <a:lstStyle/>
          <a:p>
            <a:pPr marL="342900" indent="-342900" algn="l">
              <a:lnSpc>
                <a:spcPts val="1700"/>
              </a:lnSpc>
              <a:buSzPct val="100000"/>
              <a:buFont typeface="+mj-lt"/>
              <a:buAutoNum type="arabicPeriod" startAt="8"/>
            </a:pPr>
            <a:r>
              <a:rPr lang="en-US" sz="1050" dirty="0">
                <a:solidFill>
                  <a:srgbClr val="2C3249"/>
                </a:solidFill>
                <a:latin typeface="Martel Sans" pitchFamily="34" charset="0"/>
                <a:ea typeface="Martel Sans" pitchFamily="34" charset="-122"/>
                <a:cs typeface="Martel Sans" pitchFamily="34" charset="-120"/>
              </a:rPr>
              <a:t> Naveed Akhtar, Jian Liu, and Ajmal Mian. Defense against universal adversarial perturbations. In Proceedings of the IEEE Conference on Computer Vision and Pattern Recognition, pages 3389–3398, 2018. 10. Camilo Pestana, Naveed Akhtar, Wei Liu, David Glance, and Ajmal Mian. Adversarial Perturbations Prevail in the Y-Channel of the YCbCr Color Space. arXiv e-prints, page arXiv:2003.00883, Feb. 2020. </a:t>
            </a:r>
            <a:endParaRPr lang="en-US" sz="1050" dirty="0"/>
          </a:p>
        </p:txBody>
      </p:sp>
      <p:sp>
        <p:nvSpPr>
          <p:cNvPr id="12" name="Text 10"/>
          <p:cNvSpPr/>
          <p:nvPr/>
        </p:nvSpPr>
        <p:spPr>
          <a:xfrm>
            <a:off x="806291" y="4635460"/>
            <a:ext cx="13233678" cy="215979"/>
          </a:xfrm>
          <a:prstGeom prst="rect">
            <a:avLst/>
          </a:prstGeom>
          <a:noFill/>
          <a:ln/>
        </p:spPr>
        <p:txBody>
          <a:bodyPr wrap="none" lIns="0" tIns="0" rIns="0" bIns="0" rtlCol="0" anchor="t"/>
          <a:lstStyle/>
          <a:p>
            <a:pPr marL="342900" indent="-342900" algn="l">
              <a:lnSpc>
                <a:spcPts val="1700"/>
              </a:lnSpc>
              <a:buSzPct val="100000"/>
              <a:buFont typeface="+mj-lt"/>
              <a:buAutoNum type="arabicPeriod" startAt="9"/>
            </a:pPr>
            <a:r>
              <a:rPr lang="en-US" sz="1050" dirty="0">
                <a:solidFill>
                  <a:srgbClr val="2C3249"/>
                </a:solidFill>
                <a:latin typeface="Martel Sans" pitchFamily="34" charset="0"/>
                <a:ea typeface="Martel Sans" pitchFamily="34" charset="-122"/>
                <a:cs typeface="Martel Sans" pitchFamily="34" charset="-120"/>
              </a:rPr>
              <a:t> Carlini, N., &amp; Wagner, D. (2017). Towards Evaluating the Robustness of Neural Networks. IEEE Symposium on Security and Privacy (SP), 39-57. DOI: 10.1109/SP.2017.49.  </a:t>
            </a:r>
            <a:endParaRPr lang="en-US" sz="1050" dirty="0"/>
          </a:p>
        </p:txBody>
      </p:sp>
      <p:sp>
        <p:nvSpPr>
          <p:cNvPr id="13" name="Text 11"/>
          <p:cNvSpPr/>
          <p:nvPr/>
        </p:nvSpPr>
        <p:spPr>
          <a:xfrm>
            <a:off x="806291" y="4910376"/>
            <a:ext cx="13233678" cy="431959"/>
          </a:xfrm>
          <a:prstGeom prst="rect">
            <a:avLst/>
          </a:prstGeom>
          <a:noFill/>
          <a:ln/>
        </p:spPr>
        <p:txBody>
          <a:bodyPr wrap="square" lIns="0" tIns="0" rIns="0" bIns="0" rtlCol="0" anchor="t"/>
          <a:lstStyle/>
          <a:p>
            <a:pPr marL="342900" indent="-342900" algn="l">
              <a:lnSpc>
                <a:spcPts val="1700"/>
              </a:lnSpc>
              <a:buSzPct val="100000"/>
              <a:buFont typeface="+mj-lt"/>
              <a:buAutoNum type="arabicPeriod" startAt="10"/>
            </a:pPr>
            <a:r>
              <a:rPr lang="en-US" sz="1050" dirty="0">
                <a:solidFill>
                  <a:srgbClr val="2C3249"/>
                </a:solidFill>
                <a:latin typeface="Martel Sans" pitchFamily="34" charset="0"/>
                <a:ea typeface="Martel Sans" pitchFamily="34" charset="-122"/>
                <a:cs typeface="Martel Sans" pitchFamily="34" charset="-120"/>
              </a:rPr>
              <a:t> Papernot, N., McDaniel, P., Wu, X., Jha, S., &amp; Swami, A. (2016). Distillation as a Defense to Adversarial Perturbations Against Deep Neural Networks. 2016 IEEE Symposium on Security and Privacy (SP), 582-597. DOI: 10.1109/SP.2016.41. </a:t>
            </a:r>
            <a:endParaRPr lang="en-US" sz="1050" dirty="0"/>
          </a:p>
        </p:txBody>
      </p:sp>
      <p:sp>
        <p:nvSpPr>
          <p:cNvPr id="14" name="Text 12"/>
          <p:cNvSpPr/>
          <p:nvPr/>
        </p:nvSpPr>
        <p:spPr>
          <a:xfrm>
            <a:off x="806291" y="5401270"/>
            <a:ext cx="13233678" cy="431959"/>
          </a:xfrm>
          <a:prstGeom prst="rect">
            <a:avLst/>
          </a:prstGeom>
          <a:noFill/>
          <a:ln/>
        </p:spPr>
        <p:txBody>
          <a:bodyPr wrap="square" lIns="0" tIns="0" rIns="0" bIns="0" rtlCol="0" anchor="t"/>
          <a:lstStyle/>
          <a:p>
            <a:pPr marL="342900" indent="-342900" algn="l">
              <a:lnSpc>
                <a:spcPts val="1700"/>
              </a:lnSpc>
              <a:buSzPct val="100000"/>
              <a:buFont typeface="+mj-lt"/>
              <a:buAutoNum type="arabicPeriod" startAt="11"/>
            </a:pPr>
            <a:r>
              <a:rPr lang="en-US" sz="1050" dirty="0">
                <a:solidFill>
                  <a:srgbClr val="2C3249"/>
                </a:solidFill>
                <a:latin typeface="Martel Sans" pitchFamily="34" charset="0"/>
                <a:ea typeface="Martel Sans" pitchFamily="34" charset="-122"/>
                <a:cs typeface="Martel Sans" pitchFamily="34" charset="-120"/>
              </a:rPr>
              <a:t> Huang, G., Liu, Z., Van Der Maaten, L., &amp; Weinberger, K. Q. (2017). Densely Connected Convolutional Networks. Proceedings of the IEEE Conference on Computer Vision and Pattern Recognition (CVPR), 2017, pp. 4700-4708. </a:t>
            </a:r>
            <a:endParaRPr lang="en-US" sz="1050" dirty="0"/>
          </a:p>
        </p:txBody>
      </p:sp>
      <p:sp>
        <p:nvSpPr>
          <p:cNvPr id="15" name="Text 13"/>
          <p:cNvSpPr/>
          <p:nvPr/>
        </p:nvSpPr>
        <p:spPr>
          <a:xfrm>
            <a:off x="806291" y="5892165"/>
            <a:ext cx="13233678" cy="431959"/>
          </a:xfrm>
          <a:prstGeom prst="rect">
            <a:avLst/>
          </a:prstGeom>
          <a:noFill/>
          <a:ln/>
        </p:spPr>
        <p:txBody>
          <a:bodyPr wrap="square" lIns="0" tIns="0" rIns="0" bIns="0" rtlCol="0" anchor="t"/>
          <a:lstStyle/>
          <a:p>
            <a:pPr marL="342900" indent="-342900" algn="l">
              <a:lnSpc>
                <a:spcPts val="1700"/>
              </a:lnSpc>
              <a:buSzPct val="100000"/>
              <a:buFont typeface="+mj-lt"/>
              <a:buAutoNum type="arabicPeriod" startAt="12"/>
            </a:pPr>
            <a:r>
              <a:rPr lang="en-US" sz="1050" dirty="0">
                <a:solidFill>
                  <a:srgbClr val="2C3249"/>
                </a:solidFill>
                <a:latin typeface="Martel Sans" pitchFamily="34" charset="0"/>
                <a:ea typeface="Martel Sans" pitchFamily="34" charset="-122"/>
                <a:cs typeface="Martel Sans" pitchFamily="34" charset="-120"/>
              </a:rPr>
              <a:t>14. He, K., Zhang, X., Ren, S., &amp; Sun, J. (2016). Deep Residual Learning for Image Recognition. Proceedings of the IEEE Conference on Computer Vision and Pattern Recognition (CVPR), 2016, pp. 770-778. DOI: 10.1109/CVPR.2016.90. </a:t>
            </a:r>
            <a:endParaRPr lang="en-US" sz="1050" dirty="0"/>
          </a:p>
        </p:txBody>
      </p:sp>
      <p:sp>
        <p:nvSpPr>
          <p:cNvPr id="16" name="Text 14"/>
          <p:cNvSpPr/>
          <p:nvPr/>
        </p:nvSpPr>
        <p:spPr>
          <a:xfrm>
            <a:off x="806291" y="6383060"/>
            <a:ext cx="13233678" cy="431959"/>
          </a:xfrm>
          <a:prstGeom prst="rect">
            <a:avLst/>
          </a:prstGeom>
          <a:noFill/>
          <a:ln/>
        </p:spPr>
        <p:txBody>
          <a:bodyPr wrap="square" lIns="0" tIns="0" rIns="0" bIns="0" rtlCol="0" anchor="t"/>
          <a:lstStyle/>
          <a:p>
            <a:pPr marL="342900" indent="-342900" algn="l">
              <a:lnSpc>
                <a:spcPts val="1700"/>
              </a:lnSpc>
              <a:buSzPct val="100000"/>
              <a:buFont typeface="+mj-lt"/>
              <a:buAutoNum type="arabicPeriod" startAt="13"/>
            </a:pPr>
            <a:r>
              <a:rPr lang="en-US" sz="1050" dirty="0">
                <a:solidFill>
                  <a:srgbClr val="2C3249"/>
                </a:solidFill>
                <a:latin typeface="Martel Sans" pitchFamily="34" charset="0"/>
                <a:ea typeface="Martel Sans" pitchFamily="34" charset="-122"/>
                <a:cs typeface="Martel Sans" pitchFamily="34" charset="-120"/>
              </a:rPr>
              <a:t> Tan, M., &amp; Le, Q. V. (2019). EfficientNet: Rethinking Model Scaling for Convolutional Neural Networks. Proceedings of the 36th International Conference on Machine Learning, PMLR 97:6105-6114, 2019. arXiv:1905.11946. </a:t>
            </a:r>
            <a:endParaRPr lang="en-US" sz="1050" dirty="0"/>
          </a:p>
        </p:txBody>
      </p:sp>
      <p:sp>
        <p:nvSpPr>
          <p:cNvPr id="17" name="Text 15"/>
          <p:cNvSpPr/>
          <p:nvPr/>
        </p:nvSpPr>
        <p:spPr>
          <a:xfrm>
            <a:off x="806291" y="6873954"/>
            <a:ext cx="13233678" cy="215979"/>
          </a:xfrm>
          <a:prstGeom prst="rect">
            <a:avLst/>
          </a:prstGeom>
          <a:noFill/>
          <a:ln/>
        </p:spPr>
        <p:txBody>
          <a:bodyPr wrap="none" lIns="0" tIns="0" rIns="0" bIns="0" rtlCol="0" anchor="t"/>
          <a:lstStyle/>
          <a:p>
            <a:pPr marL="342900" indent="-342900" algn="l">
              <a:lnSpc>
                <a:spcPts val="1700"/>
              </a:lnSpc>
              <a:buSzPct val="100000"/>
              <a:buFont typeface="+mj-lt"/>
              <a:buAutoNum type="arabicPeriod" startAt="14"/>
            </a:pPr>
            <a:r>
              <a:rPr lang="en-US" sz="1050" dirty="0">
                <a:solidFill>
                  <a:srgbClr val="2C3249"/>
                </a:solidFill>
                <a:latin typeface="Martel Sans" pitchFamily="34" charset="0"/>
                <a:ea typeface="Martel Sans" pitchFamily="34" charset="-122"/>
                <a:cs typeface="Martel Sans" pitchFamily="34" charset="-120"/>
              </a:rPr>
              <a:t> Sec, I. (2021, March 6). VGG-19 Convolutional Neural Network. All About Machine Learning. </a:t>
            </a:r>
            <a:r>
              <a:rPr lang="en-US" sz="1050" u="sng" dirty="0">
                <a:solidFill>
                  <a:srgbClr val="437066"/>
                </a:solidFill>
                <a:latin typeface="Martel Sans" pitchFamily="34" charset="0"/>
                <a:ea typeface="Martel Sans" pitchFamily="34" charset="-122"/>
                <a:cs typeface="Martel Sans" pitchFamily="34" charset="-120"/>
                <a:hlinkClick r:id="rId3">
                  <a:extLst>
                    <a:ext uri="{A12FA001-AC4F-418D-AE19-62706E023703}">
                      <ahyp:hlinkClr xmlns:ahyp="http://schemas.microsoft.com/office/drawing/2018/hyperlinkcolor" val="tx"/>
                    </a:ext>
                  </a:extLst>
                </a:hlinkClick>
              </a:rPr>
              <a:t>https://blog.techcraft.org/vgg-19-convolutional-neural-network</a:t>
            </a:r>
            <a:r>
              <a:rPr lang="en-US" sz="1050" dirty="0">
                <a:solidFill>
                  <a:srgbClr val="2C3249"/>
                </a:solidFill>
                <a:latin typeface="Martel Sans" pitchFamily="34" charset="0"/>
                <a:ea typeface="Martel Sans" pitchFamily="34" charset="-122"/>
                <a:cs typeface="Martel Sans" pitchFamily="34" charset="-120"/>
              </a:rPr>
              <a:t> </a:t>
            </a:r>
            <a:endParaRPr lang="en-US" sz="1050" dirty="0"/>
          </a:p>
        </p:txBody>
      </p:sp>
      <p:sp>
        <p:nvSpPr>
          <p:cNvPr id="18" name="Text 16"/>
          <p:cNvSpPr/>
          <p:nvPr/>
        </p:nvSpPr>
        <p:spPr>
          <a:xfrm>
            <a:off x="590431" y="7279719"/>
            <a:ext cx="13449538" cy="269915"/>
          </a:xfrm>
          <a:prstGeom prst="rect">
            <a:avLst/>
          </a:prstGeom>
          <a:noFill/>
          <a:ln/>
        </p:spPr>
        <p:txBody>
          <a:bodyPr wrap="none" lIns="0" tIns="0" rIns="0" bIns="0" rtlCol="0" anchor="t"/>
          <a:lstStyle/>
          <a:p>
            <a:pPr marL="0" indent="0">
              <a:lnSpc>
                <a:spcPts val="2100"/>
              </a:lnSpc>
              <a:buNone/>
            </a:pPr>
            <a:endParaRPr lang="en-US" sz="1300" dirty="0"/>
          </a:p>
        </p:txBody>
      </p:sp>
      <p:sp>
        <p:nvSpPr>
          <p:cNvPr id="19" name="Rectangle 18">
            <a:extLst>
              <a:ext uri="{FF2B5EF4-FFF2-40B4-BE49-F238E27FC236}">
                <a16:creationId xmlns:a16="http://schemas.microsoft.com/office/drawing/2014/main" id="{3B7D3C8A-1E85-4FEC-070B-BFC2BBC3091F}"/>
              </a:ext>
            </a:extLst>
          </p:cNvPr>
          <p:cNvSpPr/>
          <p:nvPr/>
        </p:nvSpPr>
        <p:spPr>
          <a:xfrm>
            <a:off x="12866914" y="7837714"/>
            <a:ext cx="1643743" cy="266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C4631-482C-A72F-6BCA-E902FAA81818}"/>
              </a:ext>
            </a:extLst>
          </p:cNvPr>
          <p:cNvSpPr txBox="1"/>
          <p:nvPr/>
        </p:nvSpPr>
        <p:spPr>
          <a:xfrm>
            <a:off x="1348740" y="3191470"/>
            <a:ext cx="11635740" cy="923330"/>
          </a:xfrm>
          <a:prstGeom prst="rect">
            <a:avLst/>
          </a:prstGeom>
          <a:noFill/>
        </p:spPr>
        <p:txBody>
          <a:bodyPr wrap="square" rtlCol="0">
            <a:spAutoFit/>
          </a:bodyPr>
          <a:lstStyle/>
          <a:p>
            <a:pPr algn="ctr"/>
            <a:r>
              <a:rPr lang="en-US" sz="5400" b="1" dirty="0"/>
              <a:t>THANK YOU</a:t>
            </a:r>
          </a:p>
        </p:txBody>
      </p:sp>
      <p:sp>
        <p:nvSpPr>
          <p:cNvPr id="3" name="Rectangle 2">
            <a:extLst>
              <a:ext uri="{FF2B5EF4-FFF2-40B4-BE49-F238E27FC236}">
                <a16:creationId xmlns:a16="http://schemas.microsoft.com/office/drawing/2014/main" id="{4FB6FB66-E84B-6FD7-44D8-EEA422080FC2}"/>
              </a:ext>
            </a:extLst>
          </p:cNvPr>
          <p:cNvSpPr/>
          <p:nvPr/>
        </p:nvSpPr>
        <p:spPr>
          <a:xfrm>
            <a:off x="12858750" y="7852410"/>
            <a:ext cx="1668780" cy="2171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186839"/>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4727" y="530185"/>
            <a:ext cx="4819888" cy="602456"/>
          </a:xfrm>
          <a:prstGeom prst="rect">
            <a:avLst/>
          </a:prstGeom>
          <a:noFill/>
          <a:ln/>
        </p:spPr>
        <p:txBody>
          <a:bodyPr wrap="none" lIns="0" tIns="0" rIns="0" bIns="0" rtlCol="0" anchor="t"/>
          <a:lstStyle/>
          <a:p>
            <a:pPr marL="0" indent="0">
              <a:lnSpc>
                <a:spcPts val="4700"/>
              </a:lnSpc>
              <a:buNone/>
            </a:pPr>
            <a:r>
              <a:rPr lang="en-US" sz="3750" b="1" dirty="0">
                <a:solidFill>
                  <a:srgbClr val="272D45"/>
                </a:solidFill>
                <a:latin typeface="Kanit Light" pitchFamily="34" charset="0"/>
                <a:ea typeface="Kanit Light" pitchFamily="34" charset="-122"/>
                <a:cs typeface="Kanit Light" pitchFamily="34" charset="-120"/>
              </a:rPr>
              <a:t>Image Attack </a:t>
            </a:r>
            <a:endParaRPr lang="en-US" sz="3750" b="1" dirty="0"/>
          </a:p>
        </p:txBody>
      </p:sp>
      <p:sp>
        <p:nvSpPr>
          <p:cNvPr id="3" name="Text 1"/>
          <p:cNvSpPr/>
          <p:nvPr/>
        </p:nvSpPr>
        <p:spPr>
          <a:xfrm>
            <a:off x="674727" y="1518166"/>
            <a:ext cx="13280946" cy="308372"/>
          </a:xfrm>
          <a:prstGeom prst="rect">
            <a:avLst/>
          </a:prstGeom>
          <a:noFill/>
          <a:ln/>
        </p:spPr>
        <p:txBody>
          <a:bodyPr wrap="none" lIns="0" tIns="0" rIns="0" bIns="0" rtlCol="0" anchor="t"/>
          <a:lstStyle/>
          <a:p>
            <a:pPr marL="0" indent="0">
              <a:lnSpc>
                <a:spcPts val="2400"/>
              </a:lnSpc>
              <a:buNone/>
            </a:pPr>
            <a:r>
              <a:rPr lang="en-US" sz="1500" dirty="0">
                <a:solidFill>
                  <a:srgbClr val="2C3249"/>
                </a:solidFill>
                <a:latin typeface="Martel Sans" pitchFamily="34" charset="0"/>
                <a:ea typeface="Martel Sans" pitchFamily="34" charset="-122"/>
                <a:cs typeface="Martel Sans" pitchFamily="34" charset="-120"/>
              </a:rPr>
              <a:t>In Summary,</a:t>
            </a:r>
            <a:endParaRPr lang="en-US" sz="1500" dirty="0"/>
          </a:p>
        </p:txBody>
      </p:sp>
      <p:pic>
        <p:nvPicPr>
          <p:cNvPr id="4" name="Image 0" descr="preencoded.png"/>
          <p:cNvPicPr>
            <a:picLocks noChangeAspect="1"/>
          </p:cNvPicPr>
          <p:nvPr/>
        </p:nvPicPr>
        <p:blipFill>
          <a:blip r:embed="rId3"/>
          <a:stretch>
            <a:fillRect/>
          </a:stretch>
        </p:blipFill>
        <p:spPr>
          <a:xfrm>
            <a:off x="674727" y="2043351"/>
            <a:ext cx="9125664" cy="5133142"/>
          </a:xfrm>
          <a:prstGeom prst="rect">
            <a:avLst/>
          </a:prstGeom>
        </p:spPr>
      </p:pic>
      <p:sp>
        <p:nvSpPr>
          <p:cNvPr id="5" name="Text 2"/>
          <p:cNvSpPr/>
          <p:nvPr/>
        </p:nvSpPr>
        <p:spPr>
          <a:xfrm>
            <a:off x="674727" y="7393305"/>
            <a:ext cx="13280946" cy="308372"/>
          </a:xfrm>
          <a:prstGeom prst="rect">
            <a:avLst/>
          </a:prstGeom>
          <a:noFill/>
          <a:ln/>
        </p:spPr>
        <p:txBody>
          <a:bodyPr wrap="none" lIns="0" tIns="0" rIns="0" bIns="0" rtlCol="0" anchor="t"/>
          <a:lstStyle/>
          <a:p>
            <a:pPr marL="0" indent="0">
              <a:lnSpc>
                <a:spcPts val="2400"/>
              </a:lnSpc>
              <a:buNone/>
            </a:pPr>
            <a:endParaRPr lang="en-US" sz="1500" dirty="0"/>
          </a:p>
        </p:txBody>
      </p:sp>
      <p:sp>
        <p:nvSpPr>
          <p:cNvPr id="6" name="Rectangle 5">
            <a:extLst>
              <a:ext uri="{FF2B5EF4-FFF2-40B4-BE49-F238E27FC236}">
                <a16:creationId xmlns:a16="http://schemas.microsoft.com/office/drawing/2014/main" id="{7F664978-6C34-DEFC-DA74-F3CD966086D0}"/>
              </a:ext>
            </a:extLst>
          </p:cNvPr>
          <p:cNvSpPr/>
          <p:nvPr/>
        </p:nvSpPr>
        <p:spPr>
          <a:xfrm>
            <a:off x="12856029" y="7826829"/>
            <a:ext cx="1643742" cy="3083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8E78BC7-1BC4-0989-17F2-840A4C734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94185"/>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2095" y="339447"/>
            <a:ext cx="6718221" cy="385763"/>
          </a:xfrm>
          <a:prstGeom prst="rect">
            <a:avLst/>
          </a:prstGeom>
          <a:noFill/>
          <a:ln/>
        </p:spPr>
        <p:txBody>
          <a:bodyPr wrap="none" lIns="0" tIns="0" rIns="0" bIns="0" rtlCol="0" anchor="t"/>
          <a:lstStyle/>
          <a:p>
            <a:pPr marL="0" indent="0">
              <a:lnSpc>
                <a:spcPts val="3000"/>
              </a:lnSpc>
              <a:buNone/>
            </a:pPr>
            <a:r>
              <a:rPr lang="en-US" sz="2800" b="1" dirty="0">
                <a:solidFill>
                  <a:srgbClr val="272D45"/>
                </a:solidFill>
                <a:latin typeface="Kanit Light" pitchFamily="34" charset="0"/>
                <a:ea typeface="Kanit Light" pitchFamily="34" charset="-122"/>
                <a:cs typeface="Kanit Light" pitchFamily="34" charset="-120"/>
              </a:rPr>
              <a:t>Commonly Used Datasets for Image Classification</a:t>
            </a:r>
            <a:endParaRPr lang="en-US" sz="2800" b="1" dirty="0"/>
          </a:p>
        </p:txBody>
      </p:sp>
      <p:pic>
        <p:nvPicPr>
          <p:cNvPr id="3" name="Image 0" descr="preencoded.png"/>
          <p:cNvPicPr>
            <a:picLocks noChangeAspect="1"/>
          </p:cNvPicPr>
          <p:nvPr/>
        </p:nvPicPr>
        <p:blipFill>
          <a:blip r:embed="rId3"/>
          <a:stretch>
            <a:fillRect/>
          </a:stretch>
        </p:blipFill>
        <p:spPr>
          <a:xfrm>
            <a:off x="572095" y="972026"/>
            <a:ext cx="3232666" cy="1997869"/>
          </a:xfrm>
          <a:prstGeom prst="rect">
            <a:avLst/>
          </a:prstGeom>
        </p:spPr>
      </p:pic>
      <p:sp>
        <p:nvSpPr>
          <p:cNvPr id="4" name="Text 1"/>
          <p:cNvSpPr/>
          <p:nvPr/>
        </p:nvSpPr>
        <p:spPr>
          <a:xfrm>
            <a:off x="572094" y="3112056"/>
            <a:ext cx="2852379" cy="205025"/>
          </a:xfrm>
          <a:prstGeom prst="rect">
            <a:avLst/>
          </a:prstGeom>
          <a:noFill/>
          <a:ln/>
        </p:spPr>
        <p:txBody>
          <a:bodyPr wrap="none" lIns="0" tIns="0" rIns="0" bIns="0" rtlCol="0" anchor="t"/>
          <a:lstStyle/>
          <a:p>
            <a:pPr marL="0" indent="0" algn="l">
              <a:lnSpc>
                <a:spcPts val="1500"/>
              </a:lnSpc>
              <a:buNone/>
            </a:pPr>
            <a:r>
              <a:rPr lang="en-US" sz="1400" b="1" dirty="0">
                <a:solidFill>
                  <a:srgbClr val="2C3249"/>
                </a:solidFill>
                <a:latin typeface="Kanit Light" pitchFamily="34" charset="0"/>
                <a:ea typeface="Kanit Light" pitchFamily="34" charset="-122"/>
                <a:cs typeface="Kanit Light" pitchFamily="34" charset="-120"/>
              </a:rPr>
              <a:t>1) MNIST Dataset (Handwritten Digits)</a:t>
            </a:r>
            <a:endParaRPr lang="en-US" sz="1400" b="1" dirty="0"/>
          </a:p>
        </p:txBody>
      </p:sp>
      <p:sp>
        <p:nvSpPr>
          <p:cNvPr id="5" name="Text 2"/>
          <p:cNvSpPr/>
          <p:nvPr/>
        </p:nvSpPr>
        <p:spPr>
          <a:xfrm>
            <a:off x="572095" y="3459241"/>
            <a:ext cx="3232666" cy="655559"/>
          </a:xfrm>
          <a:prstGeom prst="rect">
            <a:avLst/>
          </a:prstGeom>
          <a:noFill/>
          <a:ln/>
        </p:spPr>
        <p:txBody>
          <a:bodyPr wrap="square" lIns="0" tIns="0" rIns="0" bIns="0" rtlCol="0" anchor="t"/>
          <a:lstStyle/>
          <a:p>
            <a:pPr marL="0" indent="0" algn="l">
              <a:lnSpc>
                <a:spcPts val="1550"/>
              </a:lnSpc>
              <a:buNone/>
            </a:pPr>
            <a:r>
              <a:rPr lang="en-US" sz="1200" dirty="0">
                <a:solidFill>
                  <a:srgbClr val="2C3249"/>
                </a:solidFill>
                <a:latin typeface="Martel Sans" pitchFamily="34" charset="0"/>
                <a:ea typeface="Martel Sans" pitchFamily="34" charset="-122"/>
                <a:cs typeface="Martel Sans" pitchFamily="34" charset="-120"/>
              </a:rPr>
              <a:t>Images: 70,000 grayscale, 28x28 pixels 
Classes: 10 (digits: 0-9) 
Use: Benchmark for simple image classification tasks</a:t>
            </a:r>
            <a:endParaRPr lang="en-US" sz="1200" dirty="0"/>
          </a:p>
        </p:txBody>
      </p:sp>
      <p:pic>
        <p:nvPicPr>
          <p:cNvPr id="6" name="Image 1" descr="preencoded.png"/>
          <p:cNvPicPr>
            <a:picLocks noChangeAspect="1"/>
          </p:cNvPicPr>
          <p:nvPr/>
        </p:nvPicPr>
        <p:blipFill>
          <a:blip r:embed="rId4"/>
          <a:stretch>
            <a:fillRect/>
          </a:stretch>
        </p:blipFill>
        <p:spPr>
          <a:xfrm>
            <a:off x="5673983" y="972026"/>
            <a:ext cx="3232666" cy="1930195"/>
          </a:xfrm>
          <a:prstGeom prst="rect">
            <a:avLst/>
          </a:prstGeom>
        </p:spPr>
      </p:pic>
      <p:sp>
        <p:nvSpPr>
          <p:cNvPr id="7" name="Text 3"/>
          <p:cNvSpPr/>
          <p:nvPr/>
        </p:nvSpPr>
        <p:spPr>
          <a:xfrm>
            <a:off x="5673983" y="3104123"/>
            <a:ext cx="3086933" cy="312625"/>
          </a:xfrm>
          <a:prstGeom prst="rect">
            <a:avLst/>
          </a:prstGeom>
          <a:noFill/>
          <a:ln/>
        </p:spPr>
        <p:txBody>
          <a:bodyPr wrap="none" lIns="0" tIns="0" rIns="0" bIns="0" rtlCol="0" anchor="t"/>
          <a:lstStyle/>
          <a:p>
            <a:pPr marL="0" indent="0" algn="l">
              <a:lnSpc>
                <a:spcPts val="1500"/>
              </a:lnSpc>
              <a:buNone/>
            </a:pPr>
            <a:r>
              <a:rPr lang="en-US" sz="1400" b="1" dirty="0">
                <a:solidFill>
                  <a:srgbClr val="2C3249"/>
                </a:solidFill>
                <a:latin typeface="Kanit Light" pitchFamily="34" charset="0"/>
                <a:ea typeface="Kanit Light" pitchFamily="34" charset="-122"/>
                <a:cs typeface="Kanit Light" pitchFamily="34" charset="-120"/>
              </a:rPr>
              <a:t>2) ImageNet (Large-Scale Object Recognition)</a:t>
            </a:r>
            <a:endParaRPr lang="en-US" sz="1400" b="1" dirty="0"/>
          </a:p>
        </p:txBody>
      </p:sp>
      <p:sp>
        <p:nvSpPr>
          <p:cNvPr id="8" name="Text 4"/>
          <p:cNvSpPr/>
          <p:nvPr/>
        </p:nvSpPr>
        <p:spPr>
          <a:xfrm>
            <a:off x="5673982" y="3410683"/>
            <a:ext cx="3519893" cy="789870"/>
          </a:xfrm>
          <a:prstGeom prst="rect">
            <a:avLst/>
          </a:prstGeom>
          <a:noFill/>
          <a:ln/>
        </p:spPr>
        <p:txBody>
          <a:bodyPr wrap="square" lIns="0" tIns="0" rIns="0" bIns="0" rtlCol="0" anchor="t"/>
          <a:lstStyle/>
          <a:p>
            <a:pPr marL="0" indent="0" algn="l">
              <a:lnSpc>
                <a:spcPts val="1550"/>
              </a:lnSpc>
              <a:buNone/>
            </a:pPr>
            <a:r>
              <a:rPr lang="en-US" sz="1200" dirty="0">
                <a:solidFill>
                  <a:srgbClr val="2C3249"/>
                </a:solidFill>
                <a:latin typeface="Martel Sans" pitchFamily="34" charset="0"/>
                <a:ea typeface="Martel Sans" pitchFamily="34" charset="-122"/>
                <a:cs typeface="Martel Sans" pitchFamily="34" charset="-120"/>
              </a:rPr>
              <a:t>Images: 14+ million labeled images 
Classes: 1,000 (diverse objects) 
Use: Object recognition and large-scale visual recognition challenges (e.g., ILSVRC)</a:t>
            </a:r>
            <a:endParaRPr lang="en-US" sz="1200" dirty="0"/>
          </a:p>
        </p:txBody>
      </p:sp>
      <p:pic>
        <p:nvPicPr>
          <p:cNvPr id="9" name="Image 2" descr="preencoded.png"/>
          <p:cNvPicPr>
            <a:picLocks noChangeAspect="1"/>
          </p:cNvPicPr>
          <p:nvPr/>
        </p:nvPicPr>
        <p:blipFill>
          <a:blip r:embed="rId5"/>
          <a:stretch>
            <a:fillRect/>
          </a:stretch>
        </p:blipFill>
        <p:spPr>
          <a:xfrm>
            <a:off x="10510548" y="935950"/>
            <a:ext cx="3232666" cy="1997869"/>
          </a:xfrm>
          <a:prstGeom prst="rect">
            <a:avLst/>
          </a:prstGeom>
        </p:spPr>
      </p:pic>
      <p:sp>
        <p:nvSpPr>
          <p:cNvPr id="10" name="Text 5"/>
          <p:cNvSpPr/>
          <p:nvPr/>
        </p:nvSpPr>
        <p:spPr>
          <a:xfrm>
            <a:off x="10510548" y="3112056"/>
            <a:ext cx="3232666" cy="205025"/>
          </a:xfrm>
          <a:prstGeom prst="rect">
            <a:avLst/>
          </a:prstGeom>
          <a:noFill/>
          <a:ln/>
        </p:spPr>
        <p:txBody>
          <a:bodyPr wrap="none" lIns="0" tIns="0" rIns="0" bIns="0" rtlCol="0" anchor="t"/>
          <a:lstStyle/>
          <a:p>
            <a:pPr marL="0" indent="0" algn="l">
              <a:lnSpc>
                <a:spcPts val="1500"/>
              </a:lnSpc>
              <a:buNone/>
            </a:pPr>
            <a:r>
              <a:rPr lang="en-US" sz="1400" b="1" dirty="0">
                <a:solidFill>
                  <a:srgbClr val="2C3249"/>
                </a:solidFill>
                <a:latin typeface="Kanit Light" pitchFamily="34" charset="0"/>
                <a:ea typeface="Kanit Light" pitchFamily="34" charset="-122"/>
                <a:cs typeface="Kanit Light" pitchFamily="34" charset="-120"/>
              </a:rPr>
              <a:t>3) Tiny-ImageNet (Subset of ImageNet)</a:t>
            </a:r>
            <a:endParaRPr lang="en-US" sz="1400" b="1" dirty="0"/>
          </a:p>
        </p:txBody>
      </p:sp>
      <p:sp>
        <p:nvSpPr>
          <p:cNvPr id="11" name="Text 6"/>
          <p:cNvSpPr/>
          <p:nvPr/>
        </p:nvSpPr>
        <p:spPr>
          <a:xfrm>
            <a:off x="10775871" y="3317082"/>
            <a:ext cx="3232666" cy="883471"/>
          </a:xfrm>
          <a:prstGeom prst="rect">
            <a:avLst/>
          </a:prstGeom>
          <a:noFill/>
          <a:ln/>
        </p:spPr>
        <p:txBody>
          <a:bodyPr wrap="square" lIns="0" tIns="0" rIns="0" bIns="0" rtlCol="0" anchor="t"/>
          <a:lstStyle/>
          <a:p>
            <a:pPr marL="0" indent="0" algn="l">
              <a:lnSpc>
                <a:spcPts val="1550"/>
              </a:lnSpc>
              <a:buNone/>
            </a:pPr>
            <a:r>
              <a:rPr lang="en-US" sz="1200" dirty="0">
                <a:solidFill>
                  <a:srgbClr val="2C3249"/>
                </a:solidFill>
                <a:latin typeface="Martel Sans" pitchFamily="34" charset="0"/>
                <a:ea typeface="Martel Sans" pitchFamily="34" charset="-122"/>
                <a:cs typeface="Martel Sans" pitchFamily="34" charset="-120"/>
              </a:rPr>
              <a:t>Images: 200 classes, 500 training &amp; 50 validation images/class (64x64 pixels) 
Use: A manageable, smaller version of ImageNet for faster experimentation</a:t>
            </a:r>
            <a:endParaRPr lang="en-US" sz="1200" dirty="0"/>
          </a:p>
        </p:txBody>
      </p:sp>
      <p:pic>
        <p:nvPicPr>
          <p:cNvPr id="12" name="Image 3" descr="preencoded.png"/>
          <p:cNvPicPr>
            <a:picLocks noChangeAspect="1"/>
          </p:cNvPicPr>
          <p:nvPr/>
        </p:nvPicPr>
        <p:blipFill>
          <a:blip r:embed="rId6"/>
          <a:stretch>
            <a:fillRect/>
          </a:stretch>
        </p:blipFill>
        <p:spPr>
          <a:xfrm>
            <a:off x="5719798" y="4314230"/>
            <a:ext cx="3232785" cy="1997988"/>
          </a:xfrm>
          <a:prstGeom prst="rect">
            <a:avLst/>
          </a:prstGeom>
        </p:spPr>
      </p:pic>
      <p:sp>
        <p:nvSpPr>
          <p:cNvPr id="13" name="Text 7"/>
          <p:cNvSpPr/>
          <p:nvPr/>
        </p:nvSpPr>
        <p:spPr>
          <a:xfrm>
            <a:off x="5719798" y="6393245"/>
            <a:ext cx="2852380" cy="192881"/>
          </a:xfrm>
          <a:prstGeom prst="rect">
            <a:avLst/>
          </a:prstGeom>
          <a:noFill/>
          <a:ln/>
        </p:spPr>
        <p:txBody>
          <a:bodyPr wrap="none" lIns="0" tIns="0" rIns="0" bIns="0" rtlCol="0" anchor="t"/>
          <a:lstStyle/>
          <a:p>
            <a:pPr marL="0" indent="0" algn="l">
              <a:lnSpc>
                <a:spcPts val="1500"/>
              </a:lnSpc>
              <a:buNone/>
            </a:pPr>
            <a:r>
              <a:rPr lang="en-US" sz="1400" b="1" dirty="0">
                <a:solidFill>
                  <a:srgbClr val="2C3249"/>
                </a:solidFill>
                <a:latin typeface="Kanit Light" pitchFamily="34" charset="0"/>
                <a:ea typeface="Kanit Light" pitchFamily="34" charset="-122"/>
                <a:cs typeface="Kanit Light" pitchFamily="34" charset="-120"/>
              </a:rPr>
              <a:t>5) CIFAR-10 (General Object Classification</a:t>
            </a:r>
            <a:r>
              <a:rPr lang="en-US" sz="1200" dirty="0">
                <a:solidFill>
                  <a:srgbClr val="2C3249"/>
                </a:solidFill>
                <a:latin typeface="Kanit Light" pitchFamily="34" charset="0"/>
                <a:ea typeface="Kanit Light" pitchFamily="34" charset="-122"/>
                <a:cs typeface="Kanit Light" pitchFamily="34" charset="-120"/>
              </a:rPr>
              <a:t>)</a:t>
            </a:r>
            <a:endParaRPr lang="en-US" sz="1200" dirty="0"/>
          </a:p>
        </p:txBody>
      </p:sp>
      <p:sp>
        <p:nvSpPr>
          <p:cNvPr id="14" name="Text 8"/>
          <p:cNvSpPr/>
          <p:nvPr/>
        </p:nvSpPr>
        <p:spPr>
          <a:xfrm>
            <a:off x="5673864" y="6820679"/>
            <a:ext cx="3232785" cy="592574"/>
          </a:xfrm>
          <a:prstGeom prst="rect">
            <a:avLst/>
          </a:prstGeom>
          <a:noFill/>
          <a:ln/>
        </p:spPr>
        <p:txBody>
          <a:bodyPr wrap="square" lIns="0" tIns="0" rIns="0" bIns="0" rtlCol="0" anchor="t"/>
          <a:lstStyle/>
          <a:p>
            <a:pPr marL="0" indent="0" algn="l">
              <a:lnSpc>
                <a:spcPts val="1550"/>
              </a:lnSpc>
              <a:buNone/>
            </a:pPr>
            <a:r>
              <a:rPr lang="en-US" sz="1200" dirty="0">
                <a:solidFill>
                  <a:srgbClr val="2C3249"/>
                </a:solidFill>
                <a:latin typeface="Martel Sans" pitchFamily="34" charset="0"/>
                <a:ea typeface="Martel Sans" pitchFamily="34" charset="-122"/>
                <a:cs typeface="Martel Sans" pitchFamily="34" charset="-120"/>
              </a:rPr>
              <a:t>Images: 60,000 color, 32x32 pixels 
Classes: 10 (e.g., airplanes, birds, cars) 
Use: Benchmark for diverse category classification</a:t>
            </a:r>
            <a:endParaRPr lang="en-US" sz="1200" dirty="0"/>
          </a:p>
        </p:txBody>
      </p:sp>
      <p:pic>
        <p:nvPicPr>
          <p:cNvPr id="15" name="Image 4" descr="preencoded.png"/>
          <p:cNvPicPr>
            <a:picLocks noChangeAspect="1"/>
          </p:cNvPicPr>
          <p:nvPr/>
        </p:nvPicPr>
        <p:blipFill>
          <a:blip r:embed="rId7"/>
          <a:stretch>
            <a:fillRect/>
          </a:stretch>
        </p:blipFill>
        <p:spPr>
          <a:xfrm>
            <a:off x="572094" y="4293621"/>
            <a:ext cx="3232666" cy="1997869"/>
          </a:xfrm>
          <a:prstGeom prst="rect">
            <a:avLst/>
          </a:prstGeom>
        </p:spPr>
      </p:pic>
      <p:sp>
        <p:nvSpPr>
          <p:cNvPr id="16" name="Text 9"/>
          <p:cNvSpPr/>
          <p:nvPr/>
        </p:nvSpPr>
        <p:spPr>
          <a:xfrm>
            <a:off x="572095" y="6511766"/>
            <a:ext cx="2999780" cy="192881"/>
          </a:xfrm>
          <a:prstGeom prst="rect">
            <a:avLst/>
          </a:prstGeom>
          <a:noFill/>
          <a:ln/>
        </p:spPr>
        <p:txBody>
          <a:bodyPr wrap="none" lIns="0" tIns="0" rIns="0" bIns="0" rtlCol="0" anchor="t"/>
          <a:lstStyle/>
          <a:p>
            <a:pPr marL="0" indent="0" algn="l">
              <a:lnSpc>
                <a:spcPts val="1500"/>
              </a:lnSpc>
              <a:buNone/>
            </a:pPr>
            <a:r>
              <a:rPr lang="en-US" sz="1400" b="1" dirty="0">
                <a:solidFill>
                  <a:srgbClr val="2C3249"/>
                </a:solidFill>
                <a:latin typeface="Kanit Light" pitchFamily="34" charset="0"/>
                <a:ea typeface="Kanit Light" pitchFamily="34" charset="-122"/>
                <a:cs typeface="Kanit Light" pitchFamily="34" charset="-120"/>
              </a:rPr>
              <a:t>4)CIFAR-100 (Detailed Object Classification)</a:t>
            </a:r>
            <a:endParaRPr lang="en-US" sz="1400" b="1" dirty="0"/>
          </a:p>
        </p:txBody>
      </p:sp>
      <p:sp>
        <p:nvSpPr>
          <p:cNvPr id="17" name="Text 10"/>
          <p:cNvSpPr/>
          <p:nvPr/>
        </p:nvSpPr>
        <p:spPr>
          <a:xfrm>
            <a:off x="572094" y="6837640"/>
            <a:ext cx="3232666" cy="721995"/>
          </a:xfrm>
          <a:prstGeom prst="rect">
            <a:avLst/>
          </a:prstGeom>
          <a:noFill/>
          <a:ln/>
        </p:spPr>
        <p:txBody>
          <a:bodyPr wrap="square" lIns="0" tIns="0" rIns="0" bIns="0" rtlCol="0" anchor="t"/>
          <a:lstStyle/>
          <a:p>
            <a:pPr marL="0" indent="0" algn="l">
              <a:lnSpc>
                <a:spcPts val="1550"/>
              </a:lnSpc>
              <a:buNone/>
            </a:pPr>
            <a:r>
              <a:rPr lang="en-US" sz="1200" dirty="0">
                <a:solidFill>
                  <a:srgbClr val="2C3249"/>
                </a:solidFill>
                <a:latin typeface="Martel Sans" pitchFamily="34" charset="0"/>
                <a:ea typeface="Martel Sans" pitchFamily="34" charset="-122"/>
                <a:cs typeface="Martel Sans" pitchFamily="34" charset="-120"/>
              </a:rPr>
              <a:t>Images: 60,000 color, 32x32 pixels 
Classes: 100 (grouped into 20 superclasses) 
Use: More detailed classification compared to CIFAR-10</a:t>
            </a:r>
            <a:endParaRPr lang="en-US" sz="1200" dirty="0"/>
          </a:p>
        </p:txBody>
      </p:sp>
      <p:sp>
        <p:nvSpPr>
          <p:cNvPr id="18" name="Text 11"/>
          <p:cNvSpPr/>
          <p:nvPr/>
        </p:nvSpPr>
        <p:spPr>
          <a:xfrm>
            <a:off x="10775871" y="4314230"/>
            <a:ext cx="3378544" cy="3245405"/>
          </a:xfrm>
          <a:prstGeom prst="rect">
            <a:avLst/>
          </a:prstGeom>
          <a:noFill/>
          <a:ln/>
        </p:spPr>
        <p:txBody>
          <a:bodyPr wrap="square" lIns="0" tIns="0" rIns="0" bIns="0" rtlCol="0" anchor="t"/>
          <a:lstStyle/>
          <a:p>
            <a:pPr marL="0" indent="0">
              <a:lnSpc>
                <a:spcPts val="1550"/>
              </a:lnSpc>
              <a:buNone/>
            </a:pPr>
            <a:r>
              <a:rPr lang="en-US" sz="1400" b="1" dirty="0">
                <a:solidFill>
                  <a:srgbClr val="2C3249"/>
                </a:solidFill>
                <a:latin typeface="Martel Sans" pitchFamily="34" charset="0"/>
                <a:ea typeface="Martel Sans" pitchFamily="34" charset="-122"/>
                <a:cs typeface="Martel Sans" pitchFamily="34" charset="-120"/>
              </a:rPr>
              <a:t>Chosen Dataset: Tiny-ImageNet We have selected Tiny-ImageNet for our experiments due to its balance between complexity and computational efficiency, allowing for manageable training times while maintaining diverse image classes.</a:t>
            </a:r>
            <a:endParaRPr lang="en-US" sz="1400" dirty="0"/>
          </a:p>
        </p:txBody>
      </p:sp>
      <p:sp>
        <p:nvSpPr>
          <p:cNvPr id="19" name="Rectangle 18">
            <a:extLst>
              <a:ext uri="{FF2B5EF4-FFF2-40B4-BE49-F238E27FC236}">
                <a16:creationId xmlns:a16="http://schemas.microsoft.com/office/drawing/2014/main" id="{A8332371-3F84-9304-ABF2-BB78A60E367E}"/>
              </a:ext>
            </a:extLst>
          </p:cNvPr>
          <p:cNvSpPr/>
          <p:nvPr/>
        </p:nvSpPr>
        <p:spPr>
          <a:xfrm>
            <a:off x="12932229" y="7890152"/>
            <a:ext cx="1621971" cy="197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731996"/>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272D45"/>
                </a:solidFill>
                <a:latin typeface="Kanit Light" pitchFamily="34" charset="0"/>
                <a:ea typeface="Kanit Light" pitchFamily="34" charset="-122"/>
                <a:cs typeface="Kanit Light" pitchFamily="34" charset="-120"/>
              </a:rPr>
              <a:t>Adversarial Attack</a:t>
            </a:r>
            <a:endParaRPr lang="en-US" sz="4850" b="1" dirty="0"/>
          </a:p>
        </p:txBody>
      </p:sp>
      <p:pic>
        <p:nvPicPr>
          <p:cNvPr id="3" name="Image 0" descr="preencoded.png"/>
          <p:cNvPicPr>
            <a:picLocks noChangeAspect="1"/>
          </p:cNvPicPr>
          <p:nvPr/>
        </p:nvPicPr>
        <p:blipFill>
          <a:blip r:embed="rId3"/>
          <a:stretch>
            <a:fillRect/>
          </a:stretch>
        </p:blipFill>
        <p:spPr>
          <a:xfrm>
            <a:off x="864037" y="2151459"/>
            <a:ext cx="5568672" cy="4033210"/>
          </a:xfrm>
          <a:prstGeom prst="rect">
            <a:avLst/>
          </a:prstGeom>
        </p:spPr>
      </p:pic>
      <p:sp>
        <p:nvSpPr>
          <p:cNvPr id="5" name="Text 1"/>
          <p:cNvSpPr/>
          <p:nvPr/>
        </p:nvSpPr>
        <p:spPr>
          <a:xfrm>
            <a:off x="864037" y="7102554"/>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6" name="Rectangle 5">
            <a:extLst>
              <a:ext uri="{FF2B5EF4-FFF2-40B4-BE49-F238E27FC236}">
                <a16:creationId xmlns:a16="http://schemas.microsoft.com/office/drawing/2014/main" id="{48D73757-4CDE-62E6-41A7-928050159BC6}"/>
              </a:ext>
            </a:extLst>
          </p:cNvPr>
          <p:cNvSpPr/>
          <p:nvPr/>
        </p:nvSpPr>
        <p:spPr>
          <a:xfrm>
            <a:off x="12866914" y="7805057"/>
            <a:ext cx="1643743" cy="395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attack">
            <a:extLst>
              <a:ext uri="{FF2B5EF4-FFF2-40B4-BE49-F238E27FC236}">
                <a16:creationId xmlns:a16="http://schemas.microsoft.com/office/drawing/2014/main" id="{6C11F9C0-5B50-B03B-0739-65836CFFDD44}"/>
              </a:ext>
            </a:extLst>
          </p:cNvPr>
          <p:cNvPicPr>
            <a:picLocks noChangeAspect="1"/>
          </p:cNvPicPr>
          <p:nvPr/>
        </p:nvPicPr>
        <p:blipFill>
          <a:blip r:embed="rId4"/>
          <a:stretch>
            <a:fillRect/>
          </a:stretch>
        </p:blipFill>
        <p:spPr>
          <a:xfrm>
            <a:off x="7194664" y="2151459"/>
            <a:ext cx="6288580" cy="4033210"/>
          </a:xfrm>
          <a:prstGeom prst="rect">
            <a:avLst/>
          </a:prstGeom>
        </p:spPr>
      </p:pic>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0570" y="756880"/>
            <a:ext cx="5361384" cy="670084"/>
          </a:xfrm>
          <a:prstGeom prst="rect">
            <a:avLst/>
          </a:prstGeom>
          <a:noFill/>
          <a:ln/>
        </p:spPr>
        <p:txBody>
          <a:bodyPr wrap="none" lIns="0" tIns="0" rIns="0" bIns="0" rtlCol="0" anchor="t"/>
          <a:lstStyle/>
          <a:p>
            <a:pPr marL="0" indent="0">
              <a:lnSpc>
                <a:spcPts val="5250"/>
              </a:lnSpc>
              <a:buNone/>
            </a:pPr>
            <a:r>
              <a:rPr lang="en-US" sz="4200" b="1" dirty="0">
                <a:solidFill>
                  <a:srgbClr val="272D45"/>
                </a:solidFill>
                <a:latin typeface="Kanit Light" pitchFamily="34" charset="0"/>
                <a:ea typeface="Kanit Light" pitchFamily="34" charset="-122"/>
                <a:cs typeface="Kanit Light" pitchFamily="34" charset="-120"/>
              </a:rPr>
              <a:t>Methodology</a:t>
            </a:r>
            <a:endParaRPr lang="en-US" sz="4200" b="1" dirty="0"/>
          </a:p>
        </p:txBody>
      </p:sp>
      <p:sp>
        <p:nvSpPr>
          <p:cNvPr id="3" name="Shape 1"/>
          <p:cNvSpPr/>
          <p:nvPr/>
        </p:nvSpPr>
        <p:spPr>
          <a:xfrm>
            <a:off x="750570" y="4496633"/>
            <a:ext cx="13129260" cy="30480"/>
          </a:xfrm>
          <a:prstGeom prst="roundRect">
            <a:avLst>
              <a:gd name="adj" fmla="val 295514"/>
            </a:avLst>
          </a:prstGeom>
          <a:solidFill>
            <a:srgbClr val="C5D2CF"/>
          </a:solidFill>
          <a:ln/>
        </p:spPr>
        <p:txBody>
          <a:bodyPr/>
          <a:lstStyle/>
          <a:p>
            <a:endParaRPr lang="en-US"/>
          </a:p>
        </p:txBody>
      </p:sp>
      <p:sp>
        <p:nvSpPr>
          <p:cNvPr id="4" name="Shape 2"/>
          <p:cNvSpPr/>
          <p:nvPr/>
        </p:nvSpPr>
        <p:spPr>
          <a:xfrm>
            <a:off x="2110740" y="3746063"/>
            <a:ext cx="30480" cy="750570"/>
          </a:xfrm>
          <a:prstGeom prst="roundRect">
            <a:avLst>
              <a:gd name="adj" fmla="val 295514"/>
            </a:avLst>
          </a:prstGeom>
          <a:solidFill>
            <a:srgbClr val="C5D2CF"/>
          </a:solidFill>
          <a:ln/>
        </p:spPr>
        <p:txBody>
          <a:bodyPr/>
          <a:lstStyle/>
          <a:p>
            <a:endParaRPr lang="en-US"/>
          </a:p>
        </p:txBody>
      </p:sp>
      <p:sp>
        <p:nvSpPr>
          <p:cNvPr id="5" name="Shape 3"/>
          <p:cNvSpPr/>
          <p:nvPr/>
        </p:nvSpPr>
        <p:spPr>
          <a:xfrm>
            <a:off x="1884759" y="4255413"/>
            <a:ext cx="482441" cy="482441"/>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6" name="Text 4"/>
          <p:cNvSpPr/>
          <p:nvPr/>
        </p:nvSpPr>
        <p:spPr>
          <a:xfrm>
            <a:off x="2077045" y="4335780"/>
            <a:ext cx="97869" cy="321707"/>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latin typeface="Kanit Light" pitchFamily="34" charset="0"/>
                <a:ea typeface="Kanit Light" pitchFamily="34" charset="-122"/>
                <a:cs typeface="Kanit Light" pitchFamily="34" charset="-120"/>
              </a:rPr>
              <a:t>1</a:t>
            </a:r>
            <a:endParaRPr lang="en-US" sz="2500" dirty="0"/>
          </a:p>
        </p:txBody>
      </p:sp>
      <p:sp>
        <p:nvSpPr>
          <p:cNvPr id="7" name="Text 5"/>
          <p:cNvSpPr/>
          <p:nvPr/>
        </p:nvSpPr>
        <p:spPr>
          <a:xfrm>
            <a:off x="965002" y="1855827"/>
            <a:ext cx="2321957" cy="1675805"/>
          </a:xfrm>
          <a:prstGeom prst="rect">
            <a:avLst/>
          </a:prstGeom>
          <a:noFill/>
          <a:ln/>
        </p:spPr>
        <p:txBody>
          <a:bodyPr wrap="square" lIns="0" tIns="0" rIns="0" bIns="0" rtlCol="0" anchor="t"/>
          <a:lstStyle/>
          <a:p>
            <a:pPr marL="0" indent="0" algn="ctr">
              <a:lnSpc>
                <a:spcPts val="2600"/>
              </a:lnSpc>
              <a:buNone/>
            </a:pPr>
            <a:r>
              <a:rPr lang="en-US" sz="2100" dirty="0">
                <a:solidFill>
                  <a:srgbClr val="2C3249"/>
                </a:solidFill>
                <a:latin typeface="Kanit Light" pitchFamily="34" charset="0"/>
                <a:ea typeface="Kanit Light" pitchFamily="34" charset="-122"/>
                <a:cs typeface="Kanit Light" pitchFamily="34" charset="-120"/>
              </a:rPr>
              <a:t>1. Choose pre-trained models: ResNet34, DenseNet161, EfficientNet</a:t>
            </a:r>
            <a:endParaRPr lang="en-US" sz="2100" dirty="0"/>
          </a:p>
        </p:txBody>
      </p:sp>
      <p:sp>
        <p:nvSpPr>
          <p:cNvPr id="8" name="Shape 6"/>
          <p:cNvSpPr/>
          <p:nvPr/>
        </p:nvSpPr>
        <p:spPr>
          <a:xfrm>
            <a:off x="3593306" y="4496633"/>
            <a:ext cx="30480" cy="750570"/>
          </a:xfrm>
          <a:prstGeom prst="roundRect">
            <a:avLst>
              <a:gd name="adj" fmla="val 295514"/>
            </a:avLst>
          </a:prstGeom>
          <a:solidFill>
            <a:srgbClr val="C5D2CF"/>
          </a:solidFill>
          <a:ln/>
        </p:spPr>
        <p:txBody>
          <a:bodyPr/>
          <a:lstStyle/>
          <a:p>
            <a:endParaRPr lang="en-US"/>
          </a:p>
        </p:txBody>
      </p:sp>
      <p:sp>
        <p:nvSpPr>
          <p:cNvPr id="9" name="Shape 7"/>
          <p:cNvSpPr/>
          <p:nvPr/>
        </p:nvSpPr>
        <p:spPr>
          <a:xfrm>
            <a:off x="3367326" y="4255413"/>
            <a:ext cx="482441" cy="482441"/>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0" name="Text 8"/>
          <p:cNvSpPr/>
          <p:nvPr/>
        </p:nvSpPr>
        <p:spPr>
          <a:xfrm>
            <a:off x="3527108" y="4335780"/>
            <a:ext cx="162758" cy="321707"/>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latin typeface="Kanit Light" pitchFamily="34" charset="0"/>
                <a:ea typeface="Kanit Light" pitchFamily="34" charset="-122"/>
                <a:cs typeface="Kanit Light" pitchFamily="34" charset="-120"/>
              </a:rPr>
              <a:t>2</a:t>
            </a:r>
            <a:endParaRPr lang="en-US" sz="2500" dirty="0"/>
          </a:p>
        </p:txBody>
      </p:sp>
      <p:sp>
        <p:nvSpPr>
          <p:cNvPr id="11" name="Text 9"/>
          <p:cNvSpPr/>
          <p:nvPr/>
        </p:nvSpPr>
        <p:spPr>
          <a:xfrm>
            <a:off x="2447568" y="5461635"/>
            <a:ext cx="2321957" cy="2010966"/>
          </a:xfrm>
          <a:prstGeom prst="rect">
            <a:avLst/>
          </a:prstGeom>
          <a:noFill/>
          <a:ln/>
        </p:spPr>
        <p:txBody>
          <a:bodyPr wrap="square" lIns="0" tIns="0" rIns="0" bIns="0" rtlCol="0" anchor="t"/>
          <a:lstStyle/>
          <a:p>
            <a:pPr marL="0" indent="0" algn="ctr">
              <a:lnSpc>
                <a:spcPts val="2600"/>
              </a:lnSpc>
              <a:buNone/>
            </a:pPr>
            <a:r>
              <a:rPr lang="en-US" sz="2100" dirty="0">
                <a:solidFill>
                  <a:srgbClr val="2C3249"/>
                </a:solidFill>
                <a:latin typeface="Kanit Light" pitchFamily="34" charset="0"/>
                <a:ea typeface="Kanit Light" pitchFamily="34" charset="-122"/>
                <a:cs typeface="Kanit Light" pitchFamily="34" charset="-120"/>
              </a:rPr>
              <a:t>2. Train and evaluate on Tiny ImageNet dataset to establish baseline performance</a:t>
            </a:r>
            <a:endParaRPr lang="en-US" sz="2100" dirty="0"/>
          </a:p>
        </p:txBody>
      </p:sp>
      <p:sp>
        <p:nvSpPr>
          <p:cNvPr id="12" name="Shape 10"/>
          <p:cNvSpPr/>
          <p:nvPr/>
        </p:nvSpPr>
        <p:spPr>
          <a:xfrm>
            <a:off x="5075992" y="3746063"/>
            <a:ext cx="30480" cy="750570"/>
          </a:xfrm>
          <a:prstGeom prst="roundRect">
            <a:avLst>
              <a:gd name="adj" fmla="val 295514"/>
            </a:avLst>
          </a:prstGeom>
          <a:solidFill>
            <a:srgbClr val="C5D2CF"/>
          </a:solidFill>
          <a:ln/>
        </p:spPr>
        <p:txBody>
          <a:bodyPr/>
          <a:lstStyle/>
          <a:p>
            <a:endParaRPr lang="en-US"/>
          </a:p>
        </p:txBody>
      </p:sp>
      <p:sp>
        <p:nvSpPr>
          <p:cNvPr id="13" name="Shape 11"/>
          <p:cNvSpPr/>
          <p:nvPr/>
        </p:nvSpPr>
        <p:spPr>
          <a:xfrm>
            <a:off x="4850011" y="4255413"/>
            <a:ext cx="482441" cy="482441"/>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4" name="Text 12"/>
          <p:cNvSpPr/>
          <p:nvPr/>
        </p:nvSpPr>
        <p:spPr>
          <a:xfrm>
            <a:off x="5008483" y="4335780"/>
            <a:ext cx="165378" cy="321707"/>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latin typeface="Kanit Light" pitchFamily="34" charset="0"/>
                <a:ea typeface="Kanit Light" pitchFamily="34" charset="-122"/>
                <a:cs typeface="Kanit Light" pitchFamily="34" charset="-120"/>
              </a:rPr>
              <a:t>3</a:t>
            </a:r>
            <a:endParaRPr lang="en-US" sz="2500" dirty="0"/>
          </a:p>
        </p:txBody>
      </p:sp>
      <p:sp>
        <p:nvSpPr>
          <p:cNvPr id="15" name="Text 13"/>
          <p:cNvSpPr/>
          <p:nvPr/>
        </p:nvSpPr>
        <p:spPr>
          <a:xfrm>
            <a:off x="3930253" y="1855827"/>
            <a:ext cx="2321957" cy="1675805"/>
          </a:xfrm>
          <a:prstGeom prst="rect">
            <a:avLst/>
          </a:prstGeom>
          <a:noFill/>
          <a:ln/>
        </p:spPr>
        <p:txBody>
          <a:bodyPr wrap="square" lIns="0" tIns="0" rIns="0" bIns="0" rtlCol="0" anchor="t"/>
          <a:lstStyle/>
          <a:p>
            <a:pPr marL="0" indent="0" algn="ctr">
              <a:lnSpc>
                <a:spcPts val="2600"/>
              </a:lnSpc>
              <a:buNone/>
            </a:pPr>
            <a:r>
              <a:rPr lang="en-US" sz="2100" dirty="0">
                <a:solidFill>
                  <a:srgbClr val="2C3249"/>
                </a:solidFill>
                <a:latin typeface="Kanit Light" pitchFamily="34" charset="0"/>
                <a:ea typeface="Kanit Light" pitchFamily="34" charset="-122"/>
                <a:cs typeface="Kanit Light" pitchFamily="34" charset="-120"/>
              </a:rPr>
              <a:t>3. Apply FGSM, CW, Patch and PGD attacks to generate adversarial examples</a:t>
            </a:r>
            <a:endParaRPr lang="en-US" sz="2100" dirty="0"/>
          </a:p>
        </p:txBody>
      </p:sp>
      <p:sp>
        <p:nvSpPr>
          <p:cNvPr id="16" name="Shape 14"/>
          <p:cNvSpPr/>
          <p:nvPr/>
        </p:nvSpPr>
        <p:spPr>
          <a:xfrm>
            <a:off x="6558558" y="4496633"/>
            <a:ext cx="30480" cy="750570"/>
          </a:xfrm>
          <a:prstGeom prst="roundRect">
            <a:avLst>
              <a:gd name="adj" fmla="val 295514"/>
            </a:avLst>
          </a:prstGeom>
          <a:solidFill>
            <a:srgbClr val="C5D2CF"/>
          </a:solidFill>
          <a:ln/>
        </p:spPr>
        <p:txBody>
          <a:bodyPr/>
          <a:lstStyle/>
          <a:p>
            <a:endParaRPr lang="en-US"/>
          </a:p>
        </p:txBody>
      </p:sp>
      <p:sp>
        <p:nvSpPr>
          <p:cNvPr id="17" name="Shape 15"/>
          <p:cNvSpPr/>
          <p:nvPr/>
        </p:nvSpPr>
        <p:spPr>
          <a:xfrm>
            <a:off x="6332577" y="4255413"/>
            <a:ext cx="482441" cy="482441"/>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8" name="Text 16"/>
          <p:cNvSpPr/>
          <p:nvPr/>
        </p:nvSpPr>
        <p:spPr>
          <a:xfrm>
            <a:off x="6486763" y="4335780"/>
            <a:ext cx="174069" cy="321707"/>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latin typeface="Kanit Light" pitchFamily="34" charset="0"/>
                <a:ea typeface="Kanit Light" pitchFamily="34" charset="-122"/>
                <a:cs typeface="Kanit Light" pitchFamily="34" charset="-120"/>
              </a:rPr>
              <a:t>4</a:t>
            </a:r>
            <a:endParaRPr lang="en-US" sz="2500" dirty="0"/>
          </a:p>
        </p:txBody>
      </p:sp>
      <p:sp>
        <p:nvSpPr>
          <p:cNvPr id="19" name="Text 17"/>
          <p:cNvSpPr/>
          <p:nvPr/>
        </p:nvSpPr>
        <p:spPr>
          <a:xfrm>
            <a:off x="5412819" y="5461635"/>
            <a:ext cx="2321957" cy="1675805"/>
          </a:xfrm>
          <a:prstGeom prst="rect">
            <a:avLst/>
          </a:prstGeom>
          <a:noFill/>
          <a:ln/>
        </p:spPr>
        <p:txBody>
          <a:bodyPr wrap="square" lIns="0" tIns="0" rIns="0" bIns="0" rtlCol="0" anchor="t"/>
          <a:lstStyle/>
          <a:p>
            <a:pPr marL="0" indent="0" algn="ctr">
              <a:lnSpc>
                <a:spcPts val="2600"/>
              </a:lnSpc>
              <a:buNone/>
            </a:pPr>
            <a:r>
              <a:rPr lang="en-US" sz="2100" dirty="0">
                <a:solidFill>
                  <a:srgbClr val="2C3249"/>
                </a:solidFill>
                <a:latin typeface="Kanit Light" pitchFamily="34" charset="0"/>
                <a:ea typeface="Kanit Light" pitchFamily="34" charset="-122"/>
                <a:cs typeface="Kanit Light" pitchFamily="34" charset="-120"/>
              </a:rPr>
              <a:t>4. Increase attack strength (epsilon) incrementally for FGSM, CW, Patch and PGD</a:t>
            </a:r>
            <a:endParaRPr lang="en-US" sz="2100" dirty="0"/>
          </a:p>
        </p:txBody>
      </p:sp>
      <p:sp>
        <p:nvSpPr>
          <p:cNvPr id="20" name="Shape 18"/>
          <p:cNvSpPr/>
          <p:nvPr/>
        </p:nvSpPr>
        <p:spPr>
          <a:xfrm>
            <a:off x="8041243" y="3746063"/>
            <a:ext cx="30480" cy="750570"/>
          </a:xfrm>
          <a:prstGeom prst="roundRect">
            <a:avLst>
              <a:gd name="adj" fmla="val 295514"/>
            </a:avLst>
          </a:prstGeom>
          <a:solidFill>
            <a:srgbClr val="C5D2CF"/>
          </a:solidFill>
          <a:ln/>
        </p:spPr>
        <p:txBody>
          <a:bodyPr/>
          <a:lstStyle/>
          <a:p>
            <a:endParaRPr lang="en-US"/>
          </a:p>
        </p:txBody>
      </p:sp>
      <p:sp>
        <p:nvSpPr>
          <p:cNvPr id="21" name="Shape 19"/>
          <p:cNvSpPr/>
          <p:nvPr/>
        </p:nvSpPr>
        <p:spPr>
          <a:xfrm>
            <a:off x="7815263" y="4255413"/>
            <a:ext cx="482441" cy="482441"/>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22" name="Text 20"/>
          <p:cNvSpPr/>
          <p:nvPr/>
        </p:nvSpPr>
        <p:spPr>
          <a:xfrm>
            <a:off x="7974092" y="4335780"/>
            <a:ext cx="164663" cy="321707"/>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latin typeface="Kanit Light" pitchFamily="34" charset="0"/>
                <a:ea typeface="Kanit Light" pitchFamily="34" charset="-122"/>
                <a:cs typeface="Kanit Light" pitchFamily="34" charset="-120"/>
              </a:rPr>
              <a:t>5</a:t>
            </a:r>
            <a:endParaRPr lang="en-US" sz="2500" dirty="0"/>
          </a:p>
        </p:txBody>
      </p:sp>
      <p:sp>
        <p:nvSpPr>
          <p:cNvPr id="23" name="Text 21"/>
          <p:cNvSpPr/>
          <p:nvPr/>
        </p:nvSpPr>
        <p:spPr>
          <a:xfrm>
            <a:off x="6895505" y="1855827"/>
            <a:ext cx="2321957" cy="1675805"/>
          </a:xfrm>
          <a:prstGeom prst="rect">
            <a:avLst/>
          </a:prstGeom>
          <a:noFill/>
          <a:ln/>
        </p:spPr>
        <p:txBody>
          <a:bodyPr wrap="square" lIns="0" tIns="0" rIns="0" bIns="0" rtlCol="0" anchor="t"/>
          <a:lstStyle/>
          <a:p>
            <a:pPr marL="0" indent="0" algn="ctr">
              <a:lnSpc>
                <a:spcPts val="2600"/>
              </a:lnSpc>
              <a:buNone/>
            </a:pPr>
            <a:r>
              <a:rPr lang="en-US" sz="2100" dirty="0">
                <a:solidFill>
                  <a:srgbClr val="2C3249"/>
                </a:solidFill>
                <a:latin typeface="Kanit Light" pitchFamily="34" charset="0"/>
                <a:ea typeface="Kanit Light" pitchFamily="34" charset="-122"/>
                <a:cs typeface="Kanit Light" pitchFamily="34" charset="-120"/>
              </a:rPr>
              <a:t>5. Implement defense strategies: Adversarial Training, Input Transformations</a:t>
            </a:r>
            <a:endParaRPr lang="en-US" sz="2100" dirty="0"/>
          </a:p>
        </p:txBody>
      </p:sp>
      <p:sp>
        <p:nvSpPr>
          <p:cNvPr id="24" name="Shape 22"/>
          <p:cNvSpPr/>
          <p:nvPr/>
        </p:nvSpPr>
        <p:spPr>
          <a:xfrm>
            <a:off x="9523809" y="4496633"/>
            <a:ext cx="30480" cy="750570"/>
          </a:xfrm>
          <a:prstGeom prst="roundRect">
            <a:avLst>
              <a:gd name="adj" fmla="val 295514"/>
            </a:avLst>
          </a:prstGeom>
          <a:solidFill>
            <a:srgbClr val="C5D2CF"/>
          </a:solidFill>
          <a:ln/>
        </p:spPr>
        <p:txBody>
          <a:bodyPr/>
          <a:lstStyle/>
          <a:p>
            <a:endParaRPr lang="en-US"/>
          </a:p>
        </p:txBody>
      </p:sp>
      <p:sp>
        <p:nvSpPr>
          <p:cNvPr id="25" name="Shape 23"/>
          <p:cNvSpPr/>
          <p:nvPr/>
        </p:nvSpPr>
        <p:spPr>
          <a:xfrm>
            <a:off x="9297829" y="4255413"/>
            <a:ext cx="482441" cy="482441"/>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26" name="Text 24"/>
          <p:cNvSpPr/>
          <p:nvPr/>
        </p:nvSpPr>
        <p:spPr>
          <a:xfrm>
            <a:off x="9447490" y="4335780"/>
            <a:ext cx="182999" cy="321707"/>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latin typeface="Kanit Light" pitchFamily="34" charset="0"/>
                <a:ea typeface="Kanit Light" pitchFamily="34" charset="-122"/>
                <a:cs typeface="Kanit Light" pitchFamily="34" charset="-120"/>
              </a:rPr>
              <a:t>6</a:t>
            </a:r>
            <a:endParaRPr lang="en-US" sz="2500" dirty="0"/>
          </a:p>
        </p:txBody>
      </p:sp>
      <p:sp>
        <p:nvSpPr>
          <p:cNvPr id="27" name="Text 25"/>
          <p:cNvSpPr/>
          <p:nvPr/>
        </p:nvSpPr>
        <p:spPr>
          <a:xfrm>
            <a:off x="8378071" y="5461635"/>
            <a:ext cx="2321957" cy="1675805"/>
          </a:xfrm>
          <a:prstGeom prst="rect">
            <a:avLst/>
          </a:prstGeom>
          <a:noFill/>
          <a:ln/>
        </p:spPr>
        <p:txBody>
          <a:bodyPr wrap="square" lIns="0" tIns="0" rIns="0" bIns="0" rtlCol="0" anchor="t"/>
          <a:lstStyle/>
          <a:p>
            <a:pPr marL="0" indent="0" algn="ctr">
              <a:lnSpc>
                <a:spcPts val="2600"/>
              </a:lnSpc>
              <a:buNone/>
            </a:pPr>
            <a:r>
              <a:rPr lang="en-US" sz="2100" dirty="0">
                <a:solidFill>
                  <a:srgbClr val="2C3249"/>
                </a:solidFill>
                <a:latin typeface="Kanit Light" pitchFamily="34" charset="0"/>
                <a:ea typeface="Kanit Light" pitchFamily="34" charset="-122"/>
                <a:cs typeface="Kanit Light" pitchFamily="34" charset="-120"/>
              </a:rPr>
              <a:t>6. Perform Defensive Distillation with teacher-student framework</a:t>
            </a:r>
            <a:endParaRPr lang="en-US" sz="2100" dirty="0"/>
          </a:p>
        </p:txBody>
      </p:sp>
      <p:sp>
        <p:nvSpPr>
          <p:cNvPr id="28" name="Shape 26"/>
          <p:cNvSpPr/>
          <p:nvPr/>
        </p:nvSpPr>
        <p:spPr>
          <a:xfrm>
            <a:off x="11006495" y="3746063"/>
            <a:ext cx="30480" cy="750570"/>
          </a:xfrm>
          <a:prstGeom prst="roundRect">
            <a:avLst>
              <a:gd name="adj" fmla="val 295514"/>
            </a:avLst>
          </a:prstGeom>
          <a:solidFill>
            <a:srgbClr val="C5D2CF"/>
          </a:solidFill>
          <a:ln/>
        </p:spPr>
        <p:txBody>
          <a:bodyPr/>
          <a:lstStyle/>
          <a:p>
            <a:endParaRPr lang="en-US"/>
          </a:p>
        </p:txBody>
      </p:sp>
      <p:sp>
        <p:nvSpPr>
          <p:cNvPr id="29" name="Shape 27"/>
          <p:cNvSpPr/>
          <p:nvPr/>
        </p:nvSpPr>
        <p:spPr>
          <a:xfrm>
            <a:off x="10780514" y="4255413"/>
            <a:ext cx="482441" cy="482441"/>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30" name="Text 28"/>
          <p:cNvSpPr/>
          <p:nvPr/>
        </p:nvSpPr>
        <p:spPr>
          <a:xfrm>
            <a:off x="10941606" y="4335780"/>
            <a:ext cx="160258" cy="321707"/>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latin typeface="Kanit Light" pitchFamily="34" charset="0"/>
                <a:ea typeface="Kanit Light" pitchFamily="34" charset="-122"/>
                <a:cs typeface="Kanit Light" pitchFamily="34" charset="-120"/>
              </a:rPr>
              <a:t>7</a:t>
            </a:r>
            <a:endParaRPr lang="en-US" sz="2500" dirty="0"/>
          </a:p>
        </p:txBody>
      </p:sp>
      <p:sp>
        <p:nvSpPr>
          <p:cNvPr id="31" name="Text 29"/>
          <p:cNvSpPr/>
          <p:nvPr/>
        </p:nvSpPr>
        <p:spPr>
          <a:xfrm>
            <a:off x="9860756" y="1855827"/>
            <a:ext cx="2321957" cy="1675805"/>
          </a:xfrm>
          <a:prstGeom prst="rect">
            <a:avLst/>
          </a:prstGeom>
          <a:noFill/>
          <a:ln/>
        </p:spPr>
        <p:txBody>
          <a:bodyPr wrap="square" lIns="0" tIns="0" rIns="0" bIns="0" rtlCol="0" anchor="t"/>
          <a:lstStyle/>
          <a:p>
            <a:pPr marL="0" indent="0" algn="ctr">
              <a:lnSpc>
                <a:spcPts val="2600"/>
              </a:lnSpc>
              <a:buNone/>
            </a:pPr>
            <a:r>
              <a:rPr lang="en-US" sz="2100" dirty="0">
                <a:solidFill>
                  <a:srgbClr val="2C3249"/>
                </a:solidFill>
                <a:latin typeface="Kanit Light" pitchFamily="34" charset="0"/>
                <a:ea typeface="Kanit Light" pitchFamily="34" charset="-122"/>
                <a:cs typeface="Kanit Light" pitchFamily="34" charset="-120"/>
              </a:rPr>
              <a:t>7. Evaluate model performance post-defense against adversarial examples</a:t>
            </a:r>
            <a:endParaRPr lang="en-US" sz="2100" dirty="0"/>
          </a:p>
        </p:txBody>
      </p:sp>
      <p:sp>
        <p:nvSpPr>
          <p:cNvPr id="32" name="Shape 30"/>
          <p:cNvSpPr/>
          <p:nvPr/>
        </p:nvSpPr>
        <p:spPr>
          <a:xfrm>
            <a:off x="12489061" y="4496633"/>
            <a:ext cx="30480" cy="750570"/>
          </a:xfrm>
          <a:prstGeom prst="roundRect">
            <a:avLst>
              <a:gd name="adj" fmla="val 295514"/>
            </a:avLst>
          </a:prstGeom>
          <a:solidFill>
            <a:srgbClr val="C5D2CF"/>
          </a:solidFill>
          <a:ln/>
        </p:spPr>
        <p:txBody>
          <a:bodyPr/>
          <a:lstStyle/>
          <a:p>
            <a:endParaRPr lang="en-US"/>
          </a:p>
        </p:txBody>
      </p:sp>
      <p:sp>
        <p:nvSpPr>
          <p:cNvPr id="33" name="Shape 31"/>
          <p:cNvSpPr/>
          <p:nvPr/>
        </p:nvSpPr>
        <p:spPr>
          <a:xfrm>
            <a:off x="12263080" y="4255413"/>
            <a:ext cx="482441" cy="482441"/>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34" name="Text 32"/>
          <p:cNvSpPr/>
          <p:nvPr/>
        </p:nvSpPr>
        <p:spPr>
          <a:xfrm>
            <a:off x="12410361" y="4335780"/>
            <a:ext cx="187881" cy="321707"/>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latin typeface="Kanit Light" pitchFamily="34" charset="0"/>
                <a:ea typeface="Kanit Light" pitchFamily="34" charset="-122"/>
                <a:cs typeface="Kanit Light" pitchFamily="34" charset="-120"/>
              </a:rPr>
              <a:t>8</a:t>
            </a:r>
            <a:endParaRPr lang="en-US" sz="2500" dirty="0"/>
          </a:p>
        </p:txBody>
      </p:sp>
      <p:sp>
        <p:nvSpPr>
          <p:cNvPr id="35" name="Text 33"/>
          <p:cNvSpPr/>
          <p:nvPr/>
        </p:nvSpPr>
        <p:spPr>
          <a:xfrm>
            <a:off x="11343323" y="5461635"/>
            <a:ext cx="2322076" cy="1340644"/>
          </a:xfrm>
          <a:prstGeom prst="rect">
            <a:avLst/>
          </a:prstGeom>
          <a:noFill/>
          <a:ln/>
        </p:spPr>
        <p:txBody>
          <a:bodyPr wrap="square" lIns="0" tIns="0" rIns="0" bIns="0" rtlCol="0" anchor="t"/>
          <a:lstStyle/>
          <a:p>
            <a:pPr marL="0" indent="0" algn="ctr">
              <a:lnSpc>
                <a:spcPts val="2600"/>
              </a:lnSpc>
              <a:buNone/>
            </a:pPr>
            <a:r>
              <a:rPr lang="en-US" sz="2100" dirty="0">
                <a:solidFill>
                  <a:srgbClr val="2C3249"/>
                </a:solidFill>
                <a:latin typeface="Kanit Light" pitchFamily="34" charset="0"/>
                <a:ea typeface="Kanit Light" pitchFamily="34" charset="-122"/>
                <a:cs typeface="Kanit Light" pitchFamily="34" charset="-120"/>
              </a:rPr>
              <a:t>8. Conduct comparative aralysis of model robustness.</a:t>
            </a:r>
            <a:endParaRPr lang="en-US" sz="2100" dirty="0"/>
          </a:p>
        </p:txBody>
      </p:sp>
      <p:sp>
        <p:nvSpPr>
          <p:cNvPr id="36" name="Rectangle 35">
            <a:extLst>
              <a:ext uri="{FF2B5EF4-FFF2-40B4-BE49-F238E27FC236}">
                <a16:creationId xmlns:a16="http://schemas.microsoft.com/office/drawing/2014/main" id="{CD31244F-1558-3FBC-F163-B777D64C9639}"/>
              </a:ext>
            </a:extLst>
          </p:cNvPr>
          <p:cNvSpPr/>
          <p:nvPr/>
        </p:nvSpPr>
        <p:spPr>
          <a:xfrm>
            <a:off x="12866914" y="7772400"/>
            <a:ext cx="1665515"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0338" y="995005"/>
            <a:ext cx="11771948" cy="714613"/>
          </a:xfrm>
          <a:prstGeom prst="rect">
            <a:avLst/>
          </a:prstGeom>
          <a:noFill/>
          <a:ln/>
        </p:spPr>
        <p:txBody>
          <a:bodyPr wrap="none" lIns="0" tIns="0" rIns="0" bIns="0" rtlCol="0" anchor="t"/>
          <a:lstStyle/>
          <a:p>
            <a:pPr marL="0" indent="0">
              <a:lnSpc>
                <a:spcPts val="5600"/>
              </a:lnSpc>
              <a:buNone/>
            </a:pPr>
            <a:r>
              <a:rPr lang="en-US" sz="4500" b="1" dirty="0">
                <a:solidFill>
                  <a:srgbClr val="272D45"/>
                </a:solidFill>
                <a:latin typeface="Kanit Light" pitchFamily="34" charset="0"/>
                <a:ea typeface="Kanit Light" pitchFamily="34" charset="-122"/>
                <a:cs typeface="Kanit Light" pitchFamily="34" charset="-120"/>
              </a:rPr>
              <a:t>Pretrained Models on Tiny ImageNet Dataset</a:t>
            </a:r>
            <a:endParaRPr lang="en-US" sz="4500" dirty="0"/>
          </a:p>
        </p:txBody>
      </p:sp>
      <p:sp>
        <p:nvSpPr>
          <p:cNvPr id="3" name="Shape 1"/>
          <p:cNvSpPr/>
          <p:nvPr/>
        </p:nvSpPr>
        <p:spPr>
          <a:xfrm>
            <a:off x="800338" y="2509838"/>
            <a:ext cx="13029724" cy="30480"/>
          </a:xfrm>
          <a:prstGeom prst="roundRect">
            <a:avLst>
              <a:gd name="adj" fmla="val 315108"/>
            </a:avLst>
          </a:prstGeom>
          <a:solidFill>
            <a:srgbClr val="C5D2CF"/>
          </a:solidFill>
          <a:ln/>
        </p:spPr>
        <p:txBody>
          <a:bodyPr/>
          <a:lstStyle/>
          <a:p>
            <a:endParaRPr lang="en-US"/>
          </a:p>
        </p:txBody>
      </p:sp>
      <p:sp>
        <p:nvSpPr>
          <p:cNvPr id="4" name="Shape 2"/>
          <p:cNvSpPr/>
          <p:nvPr/>
        </p:nvSpPr>
        <p:spPr>
          <a:xfrm>
            <a:off x="2880360" y="2509778"/>
            <a:ext cx="30480" cy="800338"/>
          </a:xfrm>
          <a:prstGeom prst="roundRect">
            <a:avLst>
              <a:gd name="adj" fmla="val 315108"/>
            </a:avLst>
          </a:prstGeom>
          <a:solidFill>
            <a:srgbClr val="C5D2CF"/>
          </a:solidFill>
          <a:ln/>
        </p:spPr>
        <p:txBody>
          <a:bodyPr/>
          <a:lstStyle/>
          <a:p>
            <a:endParaRPr lang="en-US"/>
          </a:p>
        </p:txBody>
      </p:sp>
      <p:sp>
        <p:nvSpPr>
          <p:cNvPr id="5" name="Shape 3"/>
          <p:cNvSpPr/>
          <p:nvPr/>
        </p:nvSpPr>
        <p:spPr>
          <a:xfrm>
            <a:off x="2638425" y="2252603"/>
            <a:ext cx="514469" cy="514469"/>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6" name="Text 4"/>
          <p:cNvSpPr/>
          <p:nvPr/>
        </p:nvSpPr>
        <p:spPr>
          <a:xfrm>
            <a:off x="2843451" y="2338328"/>
            <a:ext cx="104299" cy="343019"/>
          </a:xfrm>
          <a:prstGeom prst="rect">
            <a:avLst/>
          </a:prstGeom>
          <a:noFill/>
          <a:ln/>
        </p:spPr>
        <p:txBody>
          <a:bodyPr wrap="none" lIns="0" tIns="0" rIns="0" bIns="0" rtlCol="0" anchor="t"/>
          <a:lstStyle/>
          <a:p>
            <a:pPr marL="0" indent="0" algn="ctr">
              <a:lnSpc>
                <a:spcPts val="2700"/>
              </a:lnSpc>
              <a:buNone/>
            </a:pPr>
            <a:r>
              <a:rPr lang="en-US" sz="2700" dirty="0">
                <a:solidFill>
                  <a:srgbClr val="2C3249"/>
                </a:solidFill>
                <a:latin typeface="Kanit Light" pitchFamily="34" charset="0"/>
                <a:ea typeface="Kanit Light" pitchFamily="34" charset="-122"/>
                <a:cs typeface="Kanit Light" pitchFamily="34" charset="-120"/>
              </a:rPr>
              <a:t>1</a:t>
            </a:r>
            <a:endParaRPr lang="en-US" sz="2700" dirty="0"/>
          </a:p>
        </p:txBody>
      </p:sp>
      <p:sp>
        <p:nvSpPr>
          <p:cNvPr id="7" name="Text 5"/>
          <p:cNvSpPr/>
          <p:nvPr/>
        </p:nvSpPr>
        <p:spPr>
          <a:xfrm>
            <a:off x="1466493" y="3538776"/>
            <a:ext cx="2858453" cy="357307"/>
          </a:xfrm>
          <a:prstGeom prst="rect">
            <a:avLst/>
          </a:prstGeom>
          <a:noFill/>
          <a:ln/>
        </p:spPr>
        <p:txBody>
          <a:bodyPr wrap="none" lIns="0" tIns="0" rIns="0" bIns="0" rtlCol="0" anchor="t"/>
          <a:lstStyle/>
          <a:p>
            <a:pPr marL="0" indent="0" algn="ctr">
              <a:lnSpc>
                <a:spcPts val="2800"/>
              </a:lnSpc>
              <a:buNone/>
            </a:pPr>
            <a:r>
              <a:rPr lang="en-US" sz="2250" b="1" dirty="0">
                <a:solidFill>
                  <a:srgbClr val="2C3249"/>
                </a:solidFill>
                <a:latin typeface="Kanit Light" pitchFamily="34" charset="0"/>
                <a:ea typeface="Kanit Light" pitchFamily="34" charset="-122"/>
                <a:cs typeface="Kanit Light" pitchFamily="34" charset="-120"/>
              </a:rPr>
              <a:t> 1: DenseNet161</a:t>
            </a:r>
            <a:endParaRPr lang="en-US" sz="2250" dirty="0"/>
          </a:p>
        </p:txBody>
      </p:sp>
      <p:sp>
        <p:nvSpPr>
          <p:cNvPr id="8" name="Text 6"/>
          <p:cNvSpPr/>
          <p:nvPr/>
        </p:nvSpPr>
        <p:spPr>
          <a:xfrm>
            <a:off x="1028938" y="4033242"/>
            <a:ext cx="3733562" cy="1097637"/>
          </a:xfrm>
          <a:prstGeom prst="rect">
            <a:avLst/>
          </a:prstGeom>
          <a:noFill/>
          <a:ln/>
        </p:spPr>
        <p:txBody>
          <a:bodyPr wrap="square" lIns="0" tIns="0" rIns="0" bIns="0" rtlCol="0" anchor="t"/>
          <a:lstStyle/>
          <a:p>
            <a:pPr marL="0" indent="0" algn="ctr">
              <a:lnSpc>
                <a:spcPts val="2850"/>
              </a:lnSpc>
              <a:buNone/>
            </a:pPr>
            <a:r>
              <a:rPr lang="en-US" sz="1800" b="1" dirty="0">
                <a:solidFill>
                  <a:srgbClr val="2C3249"/>
                </a:solidFill>
                <a:latin typeface="Martel Sans" pitchFamily="34" charset="0"/>
                <a:ea typeface="Martel Sans" pitchFamily="34" charset="-122"/>
                <a:cs typeface="Martel Sans" pitchFamily="34" charset="-120"/>
              </a:rPr>
              <a:t>Architecture</a:t>
            </a:r>
            <a:r>
              <a:rPr lang="en-US" sz="1800" dirty="0">
                <a:solidFill>
                  <a:srgbClr val="2C3249"/>
                </a:solidFill>
                <a:latin typeface="Martel Sans" pitchFamily="34" charset="0"/>
                <a:ea typeface="Martel Sans" pitchFamily="34" charset="-122"/>
                <a:cs typeface="Martel Sans" pitchFamily="34" charset="-120"/>
              </a:rPr>
              <a:t>: Dense connections between layers to improve feature propagation.</a:t>
            </a:r>
            <a:endParaRPr lang="en-US" sz="1800" dirty="0"/>
          </a:p>
        </p:txBody>
      </p:sp>
      <p:sp>
        <p:nvSpPr>
          <p:cNvPr id="9" name="Text 7"/>
          <p:cNvSpPr/>
          <p:nvPr/>
        </p:nvSpPr>
        <p:spPr>
          <a:xfrm>
            <a:off x="1028938" y="5268039"/>
            <a:ext cx="3733562" cy="731758"/>
          </a:xfrm>
          <a:prstGeom prst="rect">
            <a:avLst/>
          </a:prstGeom>
          <a:noFill/>
          <a:ln/>
        </p:spPr>
        <p:txBody>
          <a:bodyPr wrap="square" lIns="0" tIns="0" rIns="0" bIns="0" rtlCol="0" anchor="t"/>
          <a:lstStyle/>
          <a:p>
            <a:pPr marL="0" indent="0" algn="ctr">
              <a:lnSpc>
                <a:spcPts val="2850"/>
              </a:lnSpc>
              <a:buNone/>
            </a:pPr>
            <a:r>
              <a:rPr lang="en-US" sz="1800" b="1" dirty="0">
                <a:solidFill>
                  <a:srgbClr val="2C3249"/>
                </a:solidFill>
                <a:latin typeface="Martel Sans" pitchFamily="34" charset="0"/>
                <a:ea typeface="Martel Sans" pitchFamily="34" charset="-122"/>
                <a:cs typeface="Martel Sans" pitchFamily="34" charset="-120"/>
              </a:rPr>
              <a:t>Pretraining</a:t>
            </a:r>
            <a:r>
              <a:rPr lang="en-US" sz="1800" dirty="0">
                <a:solidFill>
                  <a:srgbClr val="2C3249"/>
                </a:solidFill>
                <a:latin typeface="Martel Sans" pitchFamily="34" charset="0"/>
                <a:ea typeface="Martel Sans" pitchFamily="34" charset="-122"/>
                <a:cs typeface="Martel Sans" pitchFamily="34" charset="-120"/>
              </a:rPr>
              <a:t>: Trained on ImageNet and fine-tuned on Tiny ImageNet.</a:t>
            </a:r>
            <a:endParaRPr lang="en-US" sz="1800" dirty="0"/>
          </a:p>
        </p:txBody>
      </p:sp>
      <p:sp>
        <p:nvSpPr>
          <p:cNvPr id="10" name="Text 8"/>
          <p:cNvSpPr/>
          <p:nvPr/>
        </p:nvSpPr>
        <p:spPr>
          <a:xfrm>
            <a:off x="1028938" y="6136957"/>
            <a:ext cx="3733562" cy="1097637"/>
          </a:xfrm>
          <a:prstGeom prst="rect">
            <a:avLst/>
          </a:prstGeom>
          <a:noFill/>
          <a:ln/>
        </p:spPr>
        <p:txBody>
          <a:bodyPr wrap="square" lIns="0" tIns="0" rIns="0" bIns="0" rtlCol="0" anchor="t"/>
          <a:lstStyle/>
          <a:p>
            <a:pPr marL="0" indent="0" algn="ctr">
              <a:lnSpc>
                <a:spcPts val="2850"/>
              </a:lnSpc>
              <a:buNone/>
            </a:pPr>
            <a:r>
              <a:rPr lang="en-US" sz="1800" b="1" dirty="0">
                <a:solidFill>
                  <a:srgbClr val="2C3249"/>
                </a:solidFill>
                <a:latin typeface="Martel Sans" pitchFamily="34" charset="0"/>
                <a:ea typeface="Martel Sans" pitchFamily="34" charset="-122"/>
                <a:cs typeface="Martel Sans" pitchFamily="34" charset="-120"/>
              </a:rPr>
              <a:t>Strength</a:t>
            </a:r>
            <a:r>
              <a:rPr lang="en-US" sz="1800" dirty="0">
                <a:solidFill>
                  <a:srgbClr val="2C3249"/>
                </a:solidFill>
                <a:latin typeface="Martel Sans" pitchFamily="34" charset="0"/>
                <a:ea typeface="Martel Sans" pitchFamily="34" charset="-122"/>
                <a:cs typeface="Martel Sans" pitchFamily="34" charset="-120"/>
              </a:rPr>
              <a:t>: Efficient use of parameters, mitigating vanishing gradient.</a:t>
            </a:r>
            <a:endParaRPr lang="en-US" sz="1800" dirty="0"/>
          </a:p>
        </p:txBody>
      </p:sp>
      <p:sp>
        <p:nvSpPr>
          <p:cNvPr id="11" name="Shape 9"/>
          <p:cNvSpPr/>
          <p:nvPr/>
        </p:nvSpPr>
        <p:spPr>
          <a:xfrm>
            <a:off x="7299722" y="2509778"/>
            <a:ext cx="30480" cy="800338"/>
          </a:xfrm>
          <a:prstGeom prst="roundRect">
            <a:avLst>
              <a:gd name="adj" fmla="val 315108"/>
            </a:avLst>
          </a:prstGeom>
          <a:solidFill>
            <a:srgbClr val="C5D2CF"/>
          </a:solidFill>
          <a:ln/>
        </p:spPr>
        <p:txBody>
          <a:bodyPr/>
          <a:lstStyle/>
          <a:p>
            <a:endParaRPr lang="en-US"/>
          </a:p>
        </p:txBody>
      </p:sp>
      <p:sp>
        <p:nvSpPr>
          <p:cNvPr id="12" name="Shape 10"/>
          <p:cNvSpPr/>
          <p:nvPr/>
        </p:nvSpPr>
        <p:spPr>
          <a:xfrm>
            <a:off x="7057787" y="2252603"/>
            <a:ext cx="514469" cy="514469"/>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3" name="Text 11"/>
          <p:cNvSpPr/>
          <p:nvPr/>
        </p:nvSpPr>
        <p:spPr>
          <a:xfrm>
            <a:off x="7228165" y="2338328"/>
            <a:ext cx="173593" cy="343019"/>
          </a:xfrm>
          <a:prstGeom prst="rect">
            <a:avLst/>
          </a:prstGeom>
          <a:noFill/>
          <a:ln/>
        </p:spPr>
        <p:txBody>
          <a:bodyPr wrap="none" lIns="0" tIns="0" rIns="0" bIns="0" rtlCol="0" anchor="t"/>
          <a:lstStyle/>
          <a:p>
            <a:pPr marL="0" indent="0" algn="ctr">
              <a:lnSpc>
                <a:spcPts val="2700"/>
              </a:lnSpc>
              <a:buNone/>
            </a:pPr>
            <a:r>
              <a:rPr lang="en-US" sz="2700" dirty="0">
                <a:solidFill>
                  <a:srgbClr val="2C3249"/>
                </a:solidFill>
                <a:latin typeface="Kanit Light" pitchFamily="34" charset="0"/>
                <a:ea typeface="Kanit Light" pitchFamily="34" charset="-122"/>
                <a:cs typeface="Kanit Light" pitchFamily="34" charset="-120"/>
              </a:rPr>
              <a:t>2</a:t>
            </a:r>
            <a:endParaRPr lang="en-US" sz="2700" dirty="0"/>
          </a:p>
        </p:txBody>
      </p:sp>
      <p:sp>
        <p:nvSpPr>
          <p:cNvPr id="14" name="Text 12"/>
          <p:cNvSpPr/>
          <p:nvPr/>
        </p:nvSpPr>
        <p:spPr>
          <a:xfrm>
            <a:off x="5885855" y="3538776"/>
            <a:ext cx="2858453" cy="357307"/>
          </a:xfrm>
          <a:prstGeom prst="rect">
            <a:avLst/>
          </a:prstGeom>
          <a:noFill/>
          <a:ln/>
        </p:spPr>
        <p:txBody>
          <a:bodyPr wrap="none" lIns="0" tIns="0" rIns="0" bIns="0" rtlCol="0" anchor="t"/>
          <a:lstStyle/>
          <a:p>
            <a:pPr marL="0" indent="0" algn="ctr">
              <a:lnSpc>
                <a:spcPts val="2800"/>
              </a:lnSpc>
              <a:buNone/>
            </a:pPr>
            <a:r>
              <a:rPr lang="en-US" sz="2250" b="1" dirty="0">
                <a:solidFill>
                  <a:srgbClr val="2C3249"/>
                </a:solidFill>
                <a:latin typeface="Kanit Light" pitchFamily="34" charset="0"/>
                <a:ea typeface="Kanit Light" pitchFamily="34" charset="-122"/>
                <a:cs typeface="Kanit Light" pitchFamily="34" charset="-120"/>
              </a:rPr>
              <a:t> 2: ResNet34</a:t>
            </a:r>
            <a:endParaRPr lang="en-US" sz="2250" dirty="0"/>
          </a:p>
        </p:txBody>
      </p:sp>
      <p:sp>
        <p:nvSpPr>
          <p:cNvPr id="15" name="Text 13"/>
          <p:cNvSpPr/>
          <p:nvPr/>
        </p:nvSpPr>
        <p:spPr>
          <a:xfrm>
            <a:off x="5448300" y="4033242"/>
            <a:ext cx="3733681" cy="1097637"/>
          </a:xfrm>
          <a:prstGeom prst="rect">
            <a:avLst/>
          </a:prstGeom>
          <a:noFill/>
          <a:ln/>
        </p:spPr>
        <p:txBody>
          <a:bodyPr wrap="square" lIns="0" tIns="0" rIns="0" bIns="0" rtlCol="0" anchor="t"/>
          <a:lstStyle/>
          <a:p>
            <a:pPr marL="0" indent="0" algn="ctr">
              <a:lnSpc>
                <a:spcPts val="2850"/>
              </a:lnSpc>
              <a:buNone/>
            </a:pPr>
            <a:r>
              <a:rPr lang="en-US" sz="1800" b="1" dirty="0">
                <a:solidFill>
                  <a:srgbClr val="2C3249"/>
                </a:solidFill>
                <a:latin typeface="Martel Sans" pitchFamily="34" charset="0"/>
                <a:ea typeface="Martel Sans" pitchFamily="34" charset="-122"/>
                <a:cs typeface="Martel Sans" pitchFamily="34" charset="-120"/>
              </a:rPr>
              <a:t>Architecture</a:t>
            </a:r>
            <a:r>
              <a:rPr lang="en-US" sz="1800" dirty="0">
                <a:solidFill>
                  <a:srgbClr val="2C3249"/>
                </a:solidFill>
                <a:latin typeface="Martel Sans" pitchFamily="34" charset="0"/>
                <a:ea typeface="Martel Sans" pitchFamily="34" charset="-122"/>
                <a:cs typeface="Martel Sans" pitchFamily="34" charset="-120"/>
              </a:rPr>
              <a:t>: 34-layer deep residual network with skip connections.</a:t>
            </a:r>
            <a:endParaRPr lang="en-US" sz="1800" dirty="0"/>
          </a:p>
        </p:txBody>
      </p:sp>
      <p:sp>
        <p:nvSpPr>
          <p:cNvPr id="16" name="Text 14"/>
          <p:cNvSpPr/>
          <p:nvPr/>
        </p:nvSpPr>
        <p:spPr>
          <a:xfrm>
            <a:off x="5448300" y="5268039"/>
            <a:ext cx="3733681" cy="731758"/>
          </a:xfrm>
          <a:prstGeom prst="rect">
            <a:avLst/>
          </a:prstGeom>
          <a:noFill/>
          <a:ln/>
        </p:spPr>
        <p:txBody>
          <a:bodyPr wrap="square" lIns="0" tIns="0" rIns="0" bIns="0" rtlCol="0" anchor="t"/>
          <a:lstStyle/>
          <a:p>
            <a:pPr marL="0" indent="0" algn="ctr">
              <a:lnSpc>
                <a:spcPts val="2850"/>
              </a:lnSpc>
              <a:buNone/>
            </a:pPr>
            <a:r>
              <a:rPr lang="en-US" sz="1800" b="1" dirty="0">
                <a:solidFill>
                  <a:srgbClr val="2C3249"/>
                </a:solidFill>
                <a:latin typeface="Martel Sans" pitchFamily="34" charset="0"/>
                <a:ea typeface="Martel Sans" pitchFamily="34" charset="-122"/>
                <a:cs typeface="Martel Sans" pitchFamily="34" charset="-120"/>
              </a:rPr>
              <a:t>Pretraining</a:t>
            </a:r>
            <a:r>
              <a:rPr lang="en-US" sz="1800" dirty="0">
                <a:solidFill>
                  <a:srgbClr val="2C3249"/>
                </a:solidFill>
                <a:latin typeface="Martel Sans" pitchFamily="34" charset="0"/>
                <a:ea typeface="Martel Sans" pitchFamily="34" charset="-122"/>
                <a:cs typeface="Martel Sans" pitchFamily="34" charset="-120"/>
              </a:rPr>
              <a:t>: Trained on ImageNet and fine-tuned on Tiny ImageNet.</a:t>
            </a:r>
            <a:endParaRPr lang="en-US" sz="1800" dirty="0"/>
          </a:p>
        </p:txBody>
      </p:sp>
      <p:sp>
        <p:nvSpPr>
          <p:cNvPr id="17" name="Text 15"/>
          <p:cNvSpPr/>
          <p:nvPr/>
        </p:nvSpPr>
        <p:spPr>
          <a:xfrm>
            <a:off x="5448300" y="6136957"/>
            <a:ext cx="3733681" cy="1097637"/>
          </a:xfrm>
          <a:prstGeom prst="rect">
            <a:avLst/>
          </a:prstGeom>
          <a:noFill/>
          <a:ln/>
        </p:spPr>
        <p:txBody>
          <a:bodyPr wrap="square" lIns="0" tIns="0" rIns="0" bIns="0" rtlCol="0" anchor="t"/>
          <a:lstStyle/>
          <a:p>
            <a:pPr marL="0" indent="0" algn="ctr">
              <a:lnSpc>
                <a:spcPts val="2850"/>
              </a:lnSpc>
              <a:buNone/>
            </a:pPr>
            <a:r>
              <a:rPr lang="en-US" sz="1800" b="1" dirty="0">
                <a:solidFill>
                  <a:srgbClr val="2C3249"/>
                </a:solidFill>
                <a:latin typeface="Martel Sans" pitchFamily="34" charset="0"/>
                <a:ea typeface="Martel Sans" pitchFamily="34" charset="-122"/>
                <a:cs typeface="Martel Sans" pitchFamily="34" charset="-120"/>
              </a:rPr>
              <a:t>Strength</a:t>
            </a:r>
            <a:r>
              <a:rPr lang="en-US" sz="1800" dirty="0">
                <a:solidFill>
                  <a:srgbClr val="2C3249"/>
                </a:solidFill>
                <a:latin typeface="Martel Sans" pitchFamily="34" charset="0"/>
                <a:ea typeface="Martel Sans" pitchFamily="34" charset="-122"/>
                <a:cs typeface="Martel Sans" pitchFamily="34" charset="-120"/>
              </a:rPr>
              <a:t>: Handles deeper networks by using residual blocks, avoiding vanishing gradients.</a:t>
            </a:r>
            <a:endParaRPr lang="en-US" sz="1800" dirty="0"/>
          </a:p>
        </p:txBody>
      </p:sp>
      <p:sp>
        <p:nvSpPr>
          <p:cNvPr id="18" name="Shape 16"/>
          <p:cNvSpPr/>
          <p:nvPr/>
        </p:nvSpPr>
        <p:spPr>
          <a:xfrm>
            <a:off x="11719203" y="2509778"/>
            <a:ext cx="30480" cy="800338"/>
          </a:xfrm>
          <a:prstGeom prst="roundRect">
            <a:avLst>
              <a:gd name="adj" fmla="val 315108"/>
            </a:avLst>
          </a:prstGeom>
          <a:solidFill>
            <a:srgbClr val="C5D2CF"/>
          </a:solidFill>
          <a:ln/>
        </p:spPr>
        <p:txBody>
          <a:bodyPr/>
          <a:lstStyle/>
          <a:p>
            <a:endParaRPr lang="en-US"/>
          </a:p>
        </p:txBody>
      </p:sp>
      <p:sp>
        <p:nvSpPr>
          <p:cNvPr id="19" name="Shape 17"/>
          <p:cNvSpPr/>
          <p:nvPr/>
        </p:nvSpPr>
        <p:spPr>
          <a:xfrm>
            <a:off x="11477268" y="2252603"/>
            <a:ext cx="514469" cy="514469"/>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20" name="Text 18"/>
          <p:cNvSpPr/>
          <p:nvPr/>
        </p:nvSpPr>
        <p:spPr>
          <a:xfrm>
            <a:off x="11646337" y="2338328"/>
            <a:ext cx="176332" cy="343019"/>
          </a:xfrm>
          <a:prstGeom prst="rect">
            <a:avLst/>
          </a:prstGeom>
          <a:noFill/>
          <a:ln/>
        </p:spPr>
        <p:txBody>
          <a:bodyPr wrap="none" lIns="0" tIns="0" rIns="0" bIns="0" rtlCol="0" anchor="t"/>
          <a:lstStyle/>
          <a:p>
            <a:pPr marL="0" indent="0" algn="ctr">
              <a:lnSpc>
                <a:spcPts val="2700"/>
              </a:lnSpc>
              <a:buNone/>
            </a:pPr>
            <a:r>
              <a:rPr lang="en-US" sz="2700" dirty="0">
                <a:solidFill>
                  <a:srgbClr val="2C3249"/>
                </a:solidFill>
                <a:latin typeface="Kanit Light" pitchFamily="34" charset="0"/>
                <a:ea typeface="Kanit Light" pitchFamily="34" charset="-122"/>
                <a:cs typeface="Kanit Light" pitchFamily="34" charset="-120"/>
              </a:rPr>
              <a:t>3</a:t>
            </a:r>
            <a:endParaRPr lang="en-US" sz="2700" dirty="0"/>
          </a:p>
        </p:txBody>
      </p:sp>
      <p:sp>
        <p:nvSpPr>
          <p:cNvPr id="21" name="Text 19"/>
          <p:cNvSpPr/>
          <p:nvPr/>
        </p:nvSpPr>
        <p:spPr>
          <a:xfrm>
            <a:off x="10305336" y="3538776"/>
            <a:ext cx="2858453" cy="357307"/>
          </a:xfrm>
          <a:prstGeom prst="rect">
            <a:avLst/>
          </a:prstGeom>
          <a:noFill/>
          <a:ln/>
        </p:spPr>
        <p:txBody>
          <a:bodyPr wrap="none" lIns="0" tIns="0" rIns="0" bIns="0" rtlCol="0" anchor="t"/>
          <a:lstStyle/>
          <a:p>
            <a:pPr marL="0" indent="0" algn="ctr">
              <a:lnSpc>
                <a:spcPts val="2800"/>
              </a:lnSpc>
              <a:buNone/>
            </a:pPr>
            <a:r>
              <a:rPr lang="en-US" sz="2250" b="1" dirty="0">
                <a:solidFill>
                  <a:srgbClr val="2C3249"/>
                </a:solidFill>
                <a:latin typeface="Kanit Light" pitchFamily="34" charset="0"/>
                <a:ea typeface="Kanit Light" pitchFamily="34" charset="-122"/>
                <a:cs typeface="Kanit Light" pitchFamily="34" charset="-120"/>
              </a:rPr>
              <a:t>3: EfficientNet</a:t>
            </a:r>
            <a:endParaRPr lang="en-US" sz="2250" dirty="0"/>
          </a:p>
        </p:txBody>
      </p:sp>
      <p:sp>
        <p:nvSpPr>
          <p:cNvPr id="22" name="Text 20"/>
          <p:cNvSpPr/>
          <p:nvPr/>
        </p:nvSpPr>
        <p:spPr>
          <a:xfrm>
            <a:off x="9867781" y="4033242"/>
            <a:ext cx="3733681" cy="1097637"/>
          </a:xfrm>
          <a:prstGeom prst="rect">
            <a:avLst/>
          </a:prstGeom>
          <a:noFill/>
          <a:ln/>
        </p:spPr>
        <p:txBody>
          <a:bodyPr wrap="square" lIns="0" tIns="0" rIns="0" bIns="0" rtlCol="0" anchor="t"/>
          <a:lstStyle/>
          <a:p>
            <a:pPr marL="0" indent="0" algn="ctr">
              <a:lnSpc>
                <a:spcPts val="2850"/>
              </a:lnSpc>
              <a:buNone/>
            </a:pPr>
            <a:r>
              <a:rPr lang="en-US" sz="1800" b="1" dirty="0">
                <a:solidFill>
                  <a:srgbClr val="2C3249"/>
                </a:solidFill>
                <a:latin typeface="Martel Sans" pitchFamily="34" charset="0"/>
                <a:ea typeface="Martel Sans" pitchFamily="34" charset="-122"/>
                <a:cs typeface="Martel Sans" pitchFamily="34" charset="-120"/>
              </a:rPr>
              <a:t>Architecture</a:t>
            </a:r>
            <a:r>
              <a:rPr lang="en-US" sz="1800" dirty="0">
                <a:solidFill>
                  <a:srgbClr val="2C3249"/>
                </a:solidFill>
                <a:latin typeface="Martel Sans" pitchFamily="34" charset="0"/>
                <a:ea typeface="Martel Sans" pitchFamily="34" charset="-122"/>
                <a:cs typeface="Martel Sans" pitchFamily="34" charset="-120"/>
              </a:rPr>
              <a:t>: Compound scaling of depth, width, and resolution for optimal performance.</a:t>
            </a:r>
            <a:endParaRPr lang="en-US" sz="1800" dirty="0"/>
          </a:p>
        </p:txBody>
      </p:sp>
      <p:sp>
        <p:nvSpPr>
          <p:cNvPr id="23" name="Text 21"/>
          <p:cNvSpPr/>
          <p:nvPr/>
        </p:nvSpPr>
        <p:spPr>
          <a:xfrm>
            <a:off x="9867781" y="5268039"/>
            <a:ext cx="3733681" cy="731758"/>
          </a:xfrm>
          <a:prstGeom prst="rect">
            <a:avLst/>
          </a:prstGeom>
          <a:noFill/>
          <a:ln/>
        </p:spPr>
        <p:txBody>
          <a:bodyPr wrap="square" lIns="0" tIns="0" rIns="0" bIns="0" rtlCol="0" anchor="t"/>
          <a:lstStyle/>
          <a:p>
            <a:pPr marL="0" indent="0" algn="ctr">
              <a:lnSpc>
                <a:spcPts val="2850"/>
              </a:lnSpc>
              <a:buNone/>
            </a:pPr>
            <a:r>
              <a:rPr lang="en-US" sz="1800" b="1" dirty="0">
                <a:solidFill>
                  <a:srgbClr val="2C3249"/>
                </a:solidFill>
                <a:latin typeface="Martel Sans" pitchFamily="34" charset="0"/>
                <a:ea typeface="Martel Sans" pitchFamily="34" charset="-122"/>
                <a:cs typeface="Martel Sans" pitchFamily="34" charset="-120"/>
              </a:rPr>
              <a:t>Pretraining</a:t>
            </a:r>
            <a:r>
              <a:rPr lang="en-US" sz="1800" dirty="0">
                <a:solidFill>
                  <a:srgbClr val="2C3249"/>
                </a:solidFill>
                <a:latin typeface="Martel Sans" pitchFamily="34" charset="0"/>
                <a:ea typeface="Martel Sans" pitchFamily="34" charset="-122"/>
                <a:cs typeface="Martel Sans" pitchFamily="34" charset="-120"/>
              </a:rPr>
              <a:t>: Trained on ImageNet and fine-tuned on Tiny ImageNet.</a:t>
            </a:r>
            <a:endParaRPr lang="en-US" sz="1800" dirty="0"/>
          </a:p>
        </p:txBody>
      </p:sp>
      <p:sp>
        <p:nvSpPr>
          <p:cNvPr id="24" name="Text 22"/>
          <p:cNvSpPr/>
          <p:nvPr/>
        </p:nvSpPr>
        <p:spPr>
          <a:xfrm>
            <a:off x="9867781" y="6136957"/>
            <a:ext cx="3733681" cy="731758"/>
          </a:xfrm>
          <a:prstGeom prst="rect">
            <a:avLst/>
          </a:prstGeom>
          <a:noFill/>
          <a:ln/>
        </p:spPr>
        <p:txBody>
          <a:bodyPr wrap="square" lIns="0" tIns="0" rIns="0" bIns="0" rtlCol="0" anchor="t"/>
          <a:lstStyle/>
          <a:p>
            <a:pPr marL="0" indent="0" algn="ctr">
              <a:lnSpc>
                <a:spcPts val="2850"/>
              </a:lnSpc>
              <a:buNone/>
            </a:pPr>
            <a:r>
              <a:rPr lang="en-US" sz="1800" b="1" dirty="0">
                <a:solidFill>
                  <a:srgbClr val="2C3249"/>
                </a:solidFill>
                <a:latin typeface="Martel Sans" pitchFamily="34" charset="0"/>
                <a:ea typeface="Martel Sans" pitchFamily="34" charset="-122"/>
                <a:cs typeface="Martel Sans" pitchFamily="34" charset="-120"/>
              </a:rPr>
              <a:t>Strength</a:t>
            </a:r>
            <a:r>
              <a:rPr lang="en-US" sz="1800" dirty="0">
                <a:solidFill>
                  <a:srgbClr val="2C3249"/>
                </a:solidFill>
                <a:latin typeface="Martel Sans" pitchFamily="34" charset="0"/>
                <a:ea typeface="Martel Sans" pitchFamily="34" charset="-122"/>
                <a:cs typeface="Martel Sans" pitchFamily="34" charset="-120"/>
              </a:rPr>
              <a:t>: Balances accuracy and efficiency with fewer parameters.</a:t>
            </a:r>
            <a:endParaRPr lang="en-US" sz="1800" dirty="0"/>
          </a:p>
        </p:txBody>
      </p:sp>
      <p:sp>
        <p:nvSpPr>
          <p:cNvPr id="25" name="Rectangle 24">
            <a:extLst>
              <a:ext uri="{FF2B5EF4-FFF2-40B4-BE49-F238E27FC236}">
                <a16:creationId xmlns:a16="http://schemas.microsoft.com/office/drawing/2014/main" id="{FDA011FE-9A3B-F1D7-6485-8E75F50B5FD9}"/>
              </a:ext>
            </a:extLst>
          </p:cNvPr>
          <p:cNvSpPr/>
          <p:nvPr/>
        </p:nvSpPr>
        <p:spPr>
          <a:xfrm>
            <a:off x="12877800" y="7794171"/>
            <a:ext cx="1611086" cy="359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653</TotalTime>
  <Words>3730</Words>
  <Application>Microsoft Office PowerPoint</Application>
  <PresentationFormat>Custom</PresentationFormat>
  <Paragraphs>257</Paragraphs>
  <Slides>37</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Kanit Light</vt:lpstr>
      <vt:lpstr>Martel Sans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Koustav  Mazumder</cp:lastModifiedBy>
  <cp:revision>49</cp:revision>
  <dcterms:created xsi:type="dcterms:W3CDTF">2024-09-30T05:54:51Z</dcterms:created>
  <dcterms:modified xsi:type="dcterms:W3CDTF">2024-09-30T23:36:29Z</dcterms:modified>
</cp:coreProperties>
</file>